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B6C8C4-D52F-4238-847F-F1E5BDB94F5A}" v="2116" dt="2023-11-01T16:26:52.8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899377"/>
          </a:xfrm>
        </p:spPr>
        <p:txBody>
          <a:bodyPr>
            <a:normAutofit fontScale="90000"/>
          </a:bodyPr>
          <a:lstStyle/>
          <a:p>
            <a:r>
              <a:rPr lang="en-US" b="1" dirty="0">
                <a:latin typeface="+mn-lt"/>
              </a:rPr>
              <a:t>What are apostasy laws?</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fontScale="90000"/>
          </a:bodyPr>
          <a:lstStyle/>
          <a:p>
            <a:r>
              <a:rPr lang="en-US" sz="4000" b="1" dirty="0">
                <a:latin typeface="+mn-lt"/>
              </a:rPr>
              <a:t>What is apostasy and what are apostasy laws?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lnSpc>
                <a:spcPct val="100000"/>
              </a:lnSpc>
            </a:pPr>
            <a:r>
              <a:rPr lang="en-GB" sz="2800" i="1" dirty="0">
                <a:solidFill>
                  <a:srgbClr val="000000"/>
                </a:solidFill>
              </a:rPr>
              <a:t>“Apostasy is the act of giving up your religious or political beliefs and leaving a religion or a political party.” </a:t>
            </a:r>
            <a:r>
              <a:rPr lang="en-GB" sz="2800" dirty="0">
                <a:solidFill>
                  <a:srgbClr val="000000"/>
                </a:solidFill>
              </a:rPr>
              <a:t>(Cambridge Dictionary).</a:t>
            </a:r>
          </a:p>
          <a:p>
            <a:pPr fontAlgn="base">
              <a:lnSpc>
                <a:spcPct val="100000"/>
              </a:lnSpc>
            </a:pPr>
            <a:endParaRPr lang="en-GB" sz="2800" i="0" dirty="0">
              <a:solidFill>
                <a:srgbClr val="000000"/>
              </a:solidFill>
              <a:effectLst/>
            </a:endParaRPr>
          </a:p>
          <a:p>
            <a:pPr fontAlgn="base">
              <a:lnSpc>
                <a:spcPct val="100000"/>
              </a:lnSpc>
            </a:pPr>
            <a:r>
              <a:rPr lang="en-GB" sz="2800" dirty="0">
                <a:solidFill>
                  <a:srgbClr val="000000"/>
                </a:solidFill>
              </a:rPr>
              <a:t>Read the definition of apostasy on the handout.</a:t>
            </a:r>
            <a:endParaRPr lang="en-GB" sz="28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fontScale="90000"/>
          </a:bodyPr>
          <a:lstStyle/>
          <a:p>
            <a:r>
              <a:rPr lang="en-US" sz="4000" b="1" dirty="0">
                <a:latin typeface="+mn-lt"/>
              </a:rPr>
              <a:t>What is apostasy and what are apostasy laws?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lnSpc>
                <a:spcPct val="100000"/>
              </a:lnSpc>
            </a:pPr>
            <a:r>
              <a:rPr lang="en-GB" sz="2800" dirty="0">
                <a:solidFill>
                  <a:srgbClr val="000000"/>
                </a:solidFill>
              </a:rPr>
              <a:t>Q1. Why do you think many countries in the past had apostasy laws? What was its purpose?</a:t>
            </a:r>
          </a:p>
          <a:p>
            <a:pPr fontAlgn="base">
              <a:lnSpc>
                <a:spcPct val="100000"/>
              </a:lnSpc>
            </a:pPr>
            <a:r>
              <a:rPr lang="en-GB" sz="2800" dirty="0">
                <a:solidFill>
                  <a:srgbClr val="000000"/>
                </a:solidFill>
              </a:rPr>
              <a:t>Q2. Why do you think the majority of the countries do not have apostasy laws anymore?</a:t>
            </a:r>
          </a:p>
          <a:p>
            <a:pPr fontAlgn="base">
              <a:lnSpc>
                <a:spcPct val="100000"/>
              </a:lnSpc>
            </a:pPr>
            <a:r>
              <a:rPr lang="en-GB" sz="2800" dirty="0">
                <a:solidFill>
                  <a:srgbClr val="000000"/>
                </a:solidFill>
              </a:rPr>
              <a:t>Q3. Why do you think some countries still hold onto apostasy laws today?</a:t>
            </a:r>
          </a:p>
          <a:p>
            <a:pPr fontAlgn="base">
              <a:lnSpc>
                <a:spcPct val="100000"/>
              </a:lnSpc>
            </a:pPr>
            <a:r>
              <a:rPr lang="en-GB" sz="2800" dirty="0">
                <a:solidFill>
                  <a:srgbClr val="000000"/>
                </a:solidFill>
              </a:rPr>
              <a:t>Q4. Is prison or even death sentence an appropriate punishment for apostasy?</a:t>
            </a:r>
            <a:endParaRPr lang="en-GB" sz="28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30389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US" sz="2000" dirty="0">
                <a:solidFill>
                  <a:srgbClr val="000000"/>
                </a:solidFill>
              </a:rPr>
              <a:t>Read the viewpoints on the handout and answer the following questions:</a:t>
            </a:r>
          </a:p>
          <a:p>
            <a:pPr algn="l" fontAlgn="base">
              <a:lnSpc>
                <a:spcPct val="100000"/>
              </a:lnSpc>
            </a:pPr>
            <a:r>
              <a:rPr lang="en-GB" sz="2000" dirty="0">
                <a:solidFill>
                  <a:srgbClr val="000000"/>
                </a:solidFill>
              </a:rPr>
              <a:t>Q1. Rank the viewpoints from strongest to weakest. Why have you chosen that one to be the strongest or weakest?</a:t>
            </a:r>
          </a:p>
          <a:p>
            <a:pPr algn="l" fontAlgn="base">
              <a:lnSpc>
                <a:spcPct val="100000"/>
              </a:lnSpc>
            </a:pPr>
            <a:r>
              <a:rPr lang="en-GB" sz="2000" dirty="0">
                <a:solidFill>
                  <a:srgbClr val="000000"/>
                </a:solidFill>
              </a:rPr>
              <a:t>Q2. In viewpoint 2, does apostasy law promote good order in society and prevents disorder? Why do you think so?</a:t>
            </a:r>
          </a:p>
          <a:p>
            <a:pPr algn="l" fontAlgn="base">
              <a:lnSpc>
                <a:spcPct val="100000"/>
              </a:lnSpc>
            </a:pPr>
            <a:r>
              <a:rPr lang="en-GB" sz="2000" dirty="0">
                <a:solidFill>
                  <a:srgbClr val="000000"/>
                </a:solidFill>
              </a:rPr>
              <a:t>Q3. In viewpoint 2, is leaving your religion a political act that threatens the order of the society?</a:t>
            </a:r>
          </a:p>
          <a:p>
            <a:pPr algn="l" fontAlgn="base">
              <a:lnSpc>
                <a:spcPct val="100000"/>
              </a:lnSpc>
            </a:pPr>
            <a:r>
              <a:rPr lang="en-GB" sz="2000" dirty="0">
                <a:solidFill>
                  <a:srgbClr val="000000"/>
                </a:solidFill>
              </a:rPr>
              <a:t>Q4. In viewpoint 3, do you know any contemporary examples of persecution of apostates?</a:t>
            </a:r>
          </a:p>
          <a:p>
            <a:pPr algn="l" fontAlgn="base">
              <a:lnSpc>
                <a:spcPct val="100000"/>
              </a:lnSpc>
            </a:pPr>
            <a:r>
              <a:rPr lang="en-GB" sz="2000" dirty="0">
                <a:solidFill>
                  <a:srgbClr val="000000"/>
                </a:solidFill>
              </a:rPr>
              <a:t>Q5. In viewpoint 3, why do you think some people would take the justice into their own hands and persecute apostates?</a:t>
            </a:r>
          </a:p>
          <a:p>
            <a:pPr algn="l" fontAlgn="base">
              <a:lnSpc>
                <a:spcPct val="100000"/>
              </a:lnSpc>
            </a:pPr>
            <a:r>
              <a:rPr lang="en-GB" sz="2000" dirty="0">
                <a:solidFill>
                  <a:srgbClr val="000000"/>
                </a:solidFill>
              </a:rPr>
              <a:t>Q6. In viewpoint 4, do you think the role of the state should be to protect the religion of the majority?</a:t>
            </a:r>
            <a:endParaRPr lang="en-GB" sz="20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27829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Viewpoints Pt.2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000" dirty="0">
                <a:solidFill>
                  <a:srgbClr val="000000"/>
                </a:solidFill>
              </a:rPr>
              <a:t>Q7. In viewpoint 4, are the rights of the collective (majority) more important than the minority?</a:t>
            </a:r>
          </a:p>
          <a:p>
            <a:pPr algn="l" fontAlgn="base">
              <a:lnSpc>
                <a:spcPct val="100000"/>
              </a:lnSpc>
            </a:pPr>
            <a:r>
              <a:rPr lang="en-GB" sz="2000" dirty="0">
                <a:solidFill>
                  <a:srgbClr val="000000"/>
                </a:solidFill>
              </a:rPr>
              <a:t>Q8. In viewpoint 4, is it justified to protect the majority from the individual in such a way?</a:t>
            </a:r>
          </a:p>
          <a:p>
            <a:pPr algn="l" fontAlgn="base">
              <a:lnSpc>
                <a:spcPct val="100000"/>
              </a:lnSpc>
            </a:pPr>
            <a:r>
              <a:rPr lang="en-GB" sz="2000" dirty="0">
                <a:solidFill>
                  <a:srgbClr val="000000"/>
                </a:solidFill>
              </a:rPr>
              <a:t>Q9. In viewpoint 5, who do you think defines who is an apostate and who is not? Based on what?</a:t>
            </a:r>
          </a:p>
          <a:p>
            <a:pPr algn="l" fontAlgn="base">
              <a:lnSpc>
                <a:spcPct val="100000"/>
              </a:lnSpc>
            </a:pPr>
            <a:r>
              <a:rPr lang="en-GB" sz="2000" dirty="0">
                <a:solidFill>
                  <a:srgbClr val="000000"/>
                </a:solidFill>
              </a:rPr>
              <a:t>Q10. In viewpoint 5, are apostasy laws promoting pluralism and diversity? Why?</a:t>
            </a:r>
          </a:p>
          <a:p>
            <a:pPr algn="l" fontAlgn="base">
              <a:lnSpc>
                <a:spcPct val="100000"/>
              </a:lnSpc>
            </a:pPr>
            <a:r>
              <a:rPr lang="en-GB" sz="2000" dirty="0">
                <a:solidFill>
                  <a:srgbClr val="000000"/>
                </a:solidFill>
              </a:rPr>
              <a:t>Q11. Decide in pairs, are apostasy laws going against human rights?</a:t>
            </a:r>
          </a:p>
          <a:p>
            <a:pPr algn="l" fontAlgn="base">
              <a:lnSpc>
                <a:spcPct val="100000"/>
              </a:lnSpc>
            </a:pPr>
            <a:r>
              <a:rPr lang="en-GB" sz="2000" dirty="0">
                <a:solidFill>
                  <a:srgbClr val="000000"/>
                </a:solidFill>
              </a:rPr>
              <a:t>Q12. Decide in pairs, what should we do with the fact that some countries still have apostasy laws?</a:t>
            </a:r>
          </a:p>
          <a:p>
            <a:pPr algn="l" fontAlgn="base">
              <a:lnSpc>
                <a:spcPct val="100000"/>
              </a:lnSpc>
            </a:pPr>
            <a:r>
              <a:rPr lang="en-GB" sz="2000" dirty="0">
                <a:solidFill>
                  <a:srgbClr val="000000"/>
                </a:solidFill>
              </a:rPr>
              <a:t>Q13. Which viewpoints do you think are secularist views? Why?</a:t>
            </a:r>
            <a:endParaRPr lang="en-US" sz="2000" dirty="0">
              <a:solidFill>
                <a:srgbClr val="000000"/>
              </a:solidFill>
              <a:effectLst/>
            </a:endParaRPr>
          </a:p>
          <a:p>
            <a:pPr algn="l" fontAlgn="base">
              <a:lnSpc>
                <a:spcPct val="100000"/>
              </a:lnSpc>
            </a:pPr>
            <a:endParaRPr lang="en-GB" sz="20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69933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Viewpoints Pt.3</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200" b="1" dirty="0">
                <a:solidFill>
                  <a:srgbClr val="000000"/>
                </a:solidFill>
              </a:rPr>
              <a:t>Viewpoints 1, 3 and 5 are secularist views on apostasy laws.</a:t>
            </a:r>
          </a:p>
          <a:p>
            <a:pPr algn="l" fontAlgn="base">
              <a:lnSpc>
                <a:spcPct val="100000"/>
              </a:lnSpc>
            </a:pPr>
            <a:r>
              <a:rPr lang="en-GB" sz="2200" b="1" dirty="0">
                <a:solidFill>
                  <a:srgbClr val="000000"/>
                </a:solidFill>
              </a:rPr>
              <a:t>Viewpoints 2, 4 and 6 are non-secularist views on apostasy laws.</a:t>
            </a:r>
          </a:p>
          <a:p>
            <a:pPr algn="l" fontAlgn="base">
              <a:lnSpc>
                <a:spcPct val="100000"/>
              </a:lnSpc>
            </a:pPr>
            <a:r>
              <a:rPr lang="en-GB" sz="2200" dirty="0">
                <a:solidFill>
                  <a:srgbClr val="000000"/>
                </a:solidFill>
              </a:rPr>
              <a:t>Secularists hold that there should be a separation of the religion and the state, and advocate for freedom of and from religion and equality of belief and disbelief. This means that any state that hold onto apostasy laws fails on all the criteria of a secular state that promotes equality and freedoms. Firstly, apostasy is a theological concept and comes from a religious law. Secondly, it promotes inequality of religion or belief by differentiating between “believers“ and “disbelievers“ where the other one is punished for not conforming with the religiously defined criteria for “believers“. Lastly, it promotes restriction on the fundamental right of freedom of religion or belief by punishing those that do not comply.</a:t>
            </a:r>
            <a:endParaRPr lang="en-GB" sz="22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91919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564</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What are apostasy laws?</vt:lpstr>
      <vt:lpstr>What is apostasy and what are apostasy laws?</vt:lpstr>
      <vt:lpstr>What is apostasy and what are apostasy laws?</vt:lpstr>
      <vt:lpstr>Viewpoints</vt:lpstr>
      <vt:lpstr>Viewpoints Pt.2</vt:lpstr>
      <vt:lpstr>Viewpoints Pt.3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2</cp:revision>
  <dcterms:created xsi:type="dcterms:W3CDTF">2023-02-25T19:01:25Z</dcterms:created>
  <dcterms:modified xsi:type="dcterms:W3CDTF">2023-11-01T16:33:01Z</dcterms:modified>
</cp:coreProperties>
</file>