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88" r:id="rId6"/>
    <p:sldId id="289" r:id="rId7"/>
    <p:sldId id="290" r:id="rId8"/>
    <p:sldId id="275" r:id="rId9"/>
    <p:sldId id="276" r:id="rId10"/>
    <p:sldId id="280" r:id="rId11"/>
    <p:sldId id="258" r:id="rId12"/>
    <p:sldId id="277" r:id="rId13"/>
    <p:sldId id="278" r:id="rId14"/>
    <p:sldId id="279" r:id="rId15"/>
    <p:sldId id="285" r:id="rId16"/>
    <p:sldId id="270" r:id="rId17"/>
    <p:sldId id="271" r:id="rId18"/>
    <p:sldId id="272" r:id="rId19"/>
    <p:sldId id="286"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E6"/>
    <a:srgbClr val="0092D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670158-479E-90D9-5966-21DE54AC3E37}" v="3" dt="2022-10-18T12:35:18.731"/>
    <p1510:client id="{CD1C4D02-30FE-D747-6910-939E2A427C30}" v="31" dt="2022-04-26T15:47:00.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autoAdjust="0"/>
    <p:restoredTop sz="94645" autoAdjust="0"/>
  </p:normalViewPr>
  <p:slideViewPr>
    <p:cSldViewPr snapToGrid="0" snapToObjects="1">
      <p:cViewPr varScale="1">
        <p:scale>
          <a:sx n="145" d="100"/>
          <a:sy n="145" d="100"/>
        </p:scale>
        <p:origin x="-654" y="-10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stair Lichten" userId="S::alastair.lichten@secularism.org.uk::e4e7f087-e65b-4d83-89e8-dcba5cf392e2" providerId="AD" clId="Web-{CD1C4D02-30FE-D747-6910-939E2A427C30}"/>
    <pc:docChg chg="modSld">
      <pc:chgData name="Alastair Lichten" userId="S::alastair.lichten@secularism.org.uk::e4e7f087-e65b-4d83-89e8-dcba5cf392e2" providerId="AD" clId="Web-{CD1C4D02-30FE-D747-6910-939E2A427C30}" dt="2022-04-26T15:46:57.845" v="27" actId="20577"/>
      <pc:docMkLst>
        <pc:docMk/>
      </pc:docMkLst>
      <pc:sldChg chg="modSp">
        <pc:chgData name="Alastair Lichten" userId="S::alastair.lichten@secularism.org.uk::e4e7f087-e65b-4d83-89e8-dcba5cf392e2" providerId="AD" clId="Web-{CD1C4D02-30FE-D747-6910-939E2A427C30}" dt="2022-04-26T15:46:57.845" v="27" actId="20577"/>
        <pc:sldMkLst>
          <pc:docMk/>
          <pc:sldMk cId="3608464376" sldId="272"/>
        </pc:sldMkLst>
        <pc:spChg chg="mod">
          <ac:chgData name="Alastair Lichten" userId="S::alastair.lichten@secularism.org.uk::e4e7f087-e65b-4d83-89e8-dcba5cf392e2" providerId="AD" clId="Web-{CD1C4D02-30FE-D747-6910-939E2A427C30}" dt="2022-04-26T15:46:57.845" v="27" actId="20577"/>
          <ac:spMkLst>
            <pc:docMk/>
            <pc:sldMk cId="3608464376" sldId="272"/>
            <ac:spMk id="3" creationId="{4267BC07-7A6E-4E5A-9BB7-078C49E51C2E}"/>
          </ac:spMkLst>
        </pc:spChg>
      </pc:sldChg>
      <pc:sldChg chg="modSp">
        <pc:chgData name="Alastair Lichten" userId="S::alastair.lichten@secularism.org.uk::e4e7f087-e65b-4d83-89e8-dcba5cf392e2" providerId="AD" clId="Web-{CD1C4D02-30FE-D747-6910-939E2A427C30}" dt="2022-04-26T15:45:35.699" v="3" actId="20577"/>
        <pc:sldMkLst>
          <pc:docMk/>
          <pc:sldMk cId="3933780269" sldId="278"/>
        </pc:sldMkLst>
        <pc:spChg chg="mod">
          <ac:chgData name="Alastair Lichten" userId="S::alastair.lichten@secularism.org.uk::e4e7f087-e65b-4d83-89e8-dcba5cf392e2" providerId="AD" clId="Web-{CD1C4D02-30FE-D747-6910-939E2A427C30}" dt="2022-04-26T15:45:35.699" v="3" actId="20577"/>
          <ac:spMkLst>
            <pc:docMk/>
            <pc:sldMk cId="3933780269" sldId="278"/>
            <ac:spMk id="3" creationId="{9B443231-91BB-4E20-8CFE-22035358603B}"/>
          </ac:spMkLst>
        </pc:spChg>
      </pc:sldChg>
      <pc:sldChg chg="modSp">
        <pc:chgData name="Alastair Lichten" userId="S::alastair.lichten@secularism.org.uk::e4e7f087-e65b-4d83-89e8-dcba5cf392e2" providerId="AD" clId="Web-{CD1C4D02-30FE-D747-6910-939E2A427C30}" dt="2022-04-26T15:45:16.510" v="1" actId="20577"/>
        <pc:sldMkLst>
          <pc:docMk/>
          <pc:sldMk cId="224067563" sldId="280"/>
        </pc:sldMkLst>
        <pc:spChg chg="mod">
          <ac:chgData name="Alastair Lichten" userId="S::alastair.lichten@secularism.org.uk::e4e7f087-e65b-4d83-89e8-dcba5cf392e2" providerId="AD" clId="Web-{CD1C4D02-30FE-D747-6910-939E2A427C30}" dt="2022-04-26T15:45:16.510" v="1" actId="20577"/>
          <ac:spMkLst>
            <pc:docMk/>
            <pc:sldMk cId="224067563" sldId="280"/>
            <ac:spMk id="2" creationId="{00000000-0000-0000-0000-000000000000}"/>
          </ac:spMkLst>
        </pc:spChg>
      </pc:sldChg>
      <pc:sldChg chg="modSp">
        <pc:chgData name="Alastair Lichten" userId="S::alastair.lichten@secularism.org.uk::e4e7f087-e65b-4d83-89e8-dcba5cf392e2" providerId="AD" clId="Web-{CD1C4D02-30FE-D747-6910-939E2A427C30}" dt="2022-04-26T15:45:54.638" v="7" actId="14100"/>
        <pc:sldMkLst>
          <pc:docMk/>
          <pc:sldMk cId="314187680" sldId="285"/>
        </pc:sldMkLst>
        <pc:picChg chg="mod">
          <ac:chgData name="Alastair Lichten" userId="S::alastair.lichten@secularism.org.uk::e4e7f087-e65b-4d83-89e8-dcba5cf392e2" providerId="AD" clId="Web-{CD1C4D02-30FE-D747-6910-939E2A427C30}" dt="2022-04-26T15:45:54.638" v="7" actId="14100"/>
          <ac:picMkLst>
            <pc:docMk/>
            <pc:sldMk cId="314187680" sldId="285"/>
            <ac:picMk id="8" creationId="{00000000-0000-0000-0000-000000000000}"/>
          </ac:picMkLst>
        </pc:picChg>
      </pc:sldChg>
      <pc:sldChg chg="modSp">
        <pc:chgData name="Alastair Lichten" userId="S::alastair.lichten@secularism.org.uk::e4e7f087-e65b-4d83-89e8-dcba5cf392e2" providerId="AD" clId="Web-{CD1C4D02-30FE-D747-6910-939E2A427C30}" dt="2022-04-26T15:43:13.486" v="0" actId="20577"/>
        <pc:sldMkLst>
          <pc:docMk/>
          <pc:sldMk cId="224067563" sldId="289"/>
        </pc:sldMkLst>
        <pc:spChg chg="mod">
          <ac:chgData name="Alastair Lichten" userId="S::alastair.lichten@secularism.org.uk::e4e7f087-e65b-4d83-89e8-dcba5cf392e2" providerId="AD" clId="Web-{CD1C4D02-30FE-D747-6910-939E2A427C30}" dt="2022-04-26T15:43:13.486" v="0" actId="20577"/>
          <ac:spMkLst>
            <pc:docMk/>
            <pc:sldMk cId="224067563" sldId="289"/>
            <ac:spMk id="2" creationId="{00000000-0000-0000-0000-000000000000}"/>
          </ac:spMkLst>
        </pc:spChg>
      </pc:sldChg>
    </pc:docChg>
  </pc:docChgLst>
  <pc:docChgLst>
    <pc:chgData name="Jack Rivington" userId="S::jack.rivington@secularism.org.uk::58538a02-03e1-45bf-bcbf-5458d3171061" providerId="AD" clId="Web-{C6670158-479E-90D9-5966-21DE54AC3E37}"/>
    <pc:docChg chg="modSld">
      <pc:chgData name="Jack Rivington" userId="S::jack.rivington@secularism.org.uk::58538a02-03e1-45bf-bcbf-5458d3171061" providerId="AD" clId="Web-{C6670158-479E-90D9-5966-21DE54AC3E37}" dt="2022-10-18T12:35:18.731" v="2" actId="20577"/>
      <pc:docMkLst>
        <pc:docMk/>
      </pc:docMkLst>
      <pc:sldChg chg="modSp">
        <pc:chgData name="Jack Rivington" userId="S::jack.rivington@secularism.org.uk::58538a02-03e1-45bf-bcbf-5458d3171061" providerId="AD" clId="Web-{C6670158-479E-90D9-5966-21DE54AC3E37}" dt="2022-10-18T12:35:18.731" v="2" actId="20577"/>
        <pc:sldMkLst>
          <pc:docMk/>
          <pc:sldMk cId="224067563" sldId="275"/>
        </pc:sldMkLst>
        <pc:spChg chg="mod">
          <ac:chgData name="Jack Rivington" userId="S::jack.rivington@secularism.org.uk::58538a02-03e1-45bf-bcbf-5458d3171061" providerId="AD" clId="Web-{C6670158-479E-90D9-5966-21DE54AC3E37}" dt="2022-10-18T12:35:18.731" v="2" actId="20577"/>
          <ac:spMkLst>
            <pc:docMk/>
            <pc:sldMk cId="224067563" sldId="275"/>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C78897-CA08-104D-B250-D2C63C5CDAC8}"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DA284-7B3F-0C48-A330-BA9CB8F477E1}" type="slidenum">
              <a:rPr lang="en-US" smtClean="0"/>
              <a:pPr/>
              <a:t>‹#›</a:t>
            </a:fld>
            <a:endParaRPr lang="en-US"/>
          </a:p>
        </p:txBody>
      </p:sp>
    </p:spTree>
    <p:extLst>
      <p:ext uri="{BB962C8B-B14F-4D97-AF65-F5344CB8AC3E}">
        <p14:creationId xmlns:p14="http://schemas.microsoft.com/office/powerpoint/2010/main" val="3271191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5C78897-CA08-104D-B250-D2C63C5CDAC8}"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DA284-7B3F-0C48-A330-BA9CB8F477E1}" type="slidenum">
              <a:rPr lang="en-US" smtClean="0"/>
              <a:pPr/>
              <a:t>‹#›</a:t>
            </a:fld>
            <a:endParaRPr lang="en-US"/>
          </a:p>
        </p:txBody>
      </p:sp>
    </p:spTree>
    <p:extLst>
      <p:ext uri="{BB962C8B-B14F-4D97-AF65-F5344CB8AC3E}">
        <p14:creationId xmlns:p14="http://schemas.microsoft.com/office/powerpoint/2010/main" val="2949778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5C78897-CA08-104D-B250-D2C63C5CDAC8}"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DA284-7B3F-0C48-A330-BA9CB8F477E1}" type="slidenum">
              <a:rPr lang="en-US" smtClean="0"/>
              <a:pPr/>
              <a:t>‹#›</a:t>
            </a:fld>
            <a:endParaRPr lang="en-US"/>
          </a:p>
        </p:txBody>
      </p:sp>
    </p:spTree>
    <p:extLst>
      <p:ext uri="{BB962C8B-B14F-4D97-AF65-F5344CB8AC3E}">
        <p14:creationId xmlns:p14="http://schemas.microsoft.com/office/powerpoint/2010/main" val="2795800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5C78897-CA08-104D-B250-D2C63C5CDAC8}"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DA284-7B3F-0C48-A330-BA9CB8F477E1}" type="slidenum">
              <a:rPr lang="en-US" smtClean="0"/>
              <a:pPr/>
              <a:t>‹#›</a:t>
            </a:fld>
            <a:endParaRPr lang="en-US"/>
          </a:p>
        </p:txBody>
      </p:sp>
    </p:spTree>
    <p:extLst>
      <p:ext uri="{BB962C8B-B14F-4D97-AF65-F5344CB8AC3E}">
        <p14:creationId xmlns:p14="http://schemas.microsoft.com/office/powerpoint/2010/main" val="140387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5C78897-CA08-104D-B250-D2C63C5CDAC8}"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DA284-7B3F-0C48-A330-BA9CB8F477E1}" type="slidenum">
              <a:rPr lang="en-US" smtClean="0"/>
              <a:pPr/>
              <a:t>‹#›</a:t>
            </a:fld>
            <a:endParaRPr lang="en-US"/>
          </a:p>
        </p:txBody>
      </p:sp>
    </p:spTree>
    <p:extLst>
      <p:ext uri="{BB962C8B-B14F-4D97-AF65-F5344CB8AC3E}">
        <p14:creationId xmlns:p14="http://schemas.microsoft.com/office/powerpoint/2010/main" val="1417019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5C78897-CA08-104D-B250-D2C63C5CDAC8}" type="datetimeFigureOut">
              <a:rPr lang="en-US" smtClean="0"/>
              <a:pPr/>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DA284-7B3F-0C48-A330-BA9CB8F477E1}" type="slidenum">
              <a:rPr lang="en-US" smtClean="0"/>
              <a:pPr/>
              <a:t>‹#›</a:t>
            </a:fld>
            <a:endParaRPr lang="en-US"/>
          </a:p>
        </p:txBody>
      </p:sp>
    </p:spTree>
    <p:extLst>
      <p:ext uri="{BB962C8B-B14F-4D97-AF65-F5344CB8AC3E}">
        <p14:creationId xmlns:p14="http://schemas.microsoft.com/office/powerpoint/2010/main" val="729248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5C78897-CA08-104D-B250-D2C63C5CDAC8}" type="datetimeFigureOut">
              <a:rPr lang="en-US" smtClean="0"/>
              <a:pPr/>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ADA284-7B3F-0C48-A330-BA9CB8F477E1}" type="slidenum">
              <a:rPr lang="en-US" smtClean="0"/>
              <a:pPr/>
              <a:t>‹#›</a:t>
            </a:fld>
            <a:endParaRPr lang="en-US"/>
          </a:p>
        </p:txBody>
      </p:sp>
    </p:spTree>
    <p:extLst>
      <p:ext uri="{BB962C8B-B14F-4D97-AF65-F5344CB8AC3E}">
        <p14:creationId xmlns:p14="http://schemas.microsoft.com/office/powerpoint/2010/main" val="2753224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5C78897-CA08-104D-B250-D2C63C5CDAC8}" type="datetimeFigureOut">
              <a:rPr lang="en-US" smtClean="0"/>
              <a:pPr/>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ADA284-7B3F-0C48-A330-BA9CB8F477E1}" type="slidenum">
              <a:rPr lang="en-US" smtClean="0"/>
              <a:pPr/>
              <a:t>‹#›</a:t>
            </a:fld>
            <a:endParaRPr lang="en-US"/>
          </a:p>
        </p:txBody>
      </p:sp>
    </p:spTree>
    <p:extLst>
      <p:ext uri="{BB962C8B-B14F-4D97-AF65-F5344CB8AC3E}">
        <p14:creationId xmlns:p14="http://schemas.microsoft.com/office/powerpoint/2010/main" val="2880721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C78897-CA08-104D-B250-D2C63C5CDAC8}" type="datetimeFigureOut">
              <a:rPr lang="en-US" smtClean="0"/>
              <a:pPr/>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ADA284-7B3F-0C48-A330-BA9CB8F477E1}" type="slidenum">
              <a:rPr lang="en-US" smtClean="0"/>
              <a:pPr/>
              <a:t>‹#›</a:t>
            </a:fld>
            <a:endParaRPr lang="en-US"/>
          </a:p>
        </p:txBody>
      </p:sp>
    </p:spTree>
    <p:extLst>
      <p:ext uri="{BB962C8B-B14F-4D97-AF65-F5344CB8AC3E}">
        <p14:creationId xmlns:p14="http://schemas.microsoft.com/office/powerpoint/2010/main" val="3386179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5C78897-CA08-104D-B250-D2C63C5CDAC8}" type="datetimeFigureOut">
              <a:rPr lang="en-US" smtClean="0"/>
              <a:pPr/>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DA284-7B3F-0C48-A330-BA9CB8F477E1}" type="slidenum">
              <a:rPr lang="en-US" smtClean="0"/>
              <a:pPr/>
              <a:t>‹#›</a:t>
            </a:fld>
            <a:endParaRPr lang="en-US"/>
          </a:p>
        </p:txBody>
      </p:sp>
    </p:spTree>
    <p:extLst>
      <p:ext uri="{BB962C8B-B14F-4D97-AF65-F5344CB8AC3E}">
        <p14:creationId xmlns:p14="http://schemas.microsoft.com/office/powerpoint/2010/main" val="3438955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5C78897-CA08-104D-B250-D2C63C5CDAC8}" type="datetimeFigureOut">
              <a:rPr lang="en-US" smtClean="0"/>
              <a:pPr/>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DA284-7B3F-0C48-A330-BA9CB8F477E1}" type="slidenum">
              <a:rPr lang="en-US" smtClean="0"/>
              <a:pPr/>
              <a:t>‹#›</a:t>
            </a:fld>
            <a:endParaRPr lang="en-US"/>
          </a:p>
        </p:txBody>
      </p:sp>
    </p:spTree>
    <p:extLst>
      <p:ext uri="{BB962C8B-B14F-4D97-AF65-F5344CB8AC3E}">
        <p14:creationId xmlns:p14="http://schemas.microsoft.com/office/powerpoint/2010/main" val="1000013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5C78897-CA08-104D-B250-D2C63C5CDAC8}" type="datetimeFigureOut">
              <a:rPr lang="en-US" smtClean="0"/>
              <a:pPr/>
              <a:t>10/18/2022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CADA284-7B3F-0C48-A330-BA9CB8F477E1}" type="slidenum">
              <a:rPr lang="en-US" smtClean="0"/>
              <a:pPr/>
              <a:t>‹#›</a:t>
            </a:fld>
            <a:endParaRPr lang="en-US"/>
          </a:p>
        </p:txBody>
      </p:sp>
    </p:spTree>
    <p:extLst>
      <p:ext uri="{BB962C8B-B14F-4D97-AF65-F5344CB8AC3E}">
        <p14:creationId xmlns:p14="http://schemas.microsoft.com/office/powerpoint/2010/main" val="1046215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000" b="1" i="0" kern="1200">
          <a:solidFill>
            <a:schemeClr val="tx1"/>
          </a:solidFill>
          <a:latin typeface="Helvetica"/>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505-Background-1.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 y="1"/>
            <a:ext cx="9150513" cy="4630616"/>
          </a:xfrm>
          <a:prstGeom prst="rect">
            <a:avLst/>
          </a:prstGeom>
          <a:noFill/>
        </p:spPr>
      </p:pic>
      <p:sp>
        <p:nvSpPr>
          <p:cNvPr id="2" name="Title 1"/>
          <p:cNvSpPr>
            <a:spLocks noGrp="1"/>
          </p:cNvSpPr>
          <p:nvPr>
            <p:ph type="ctrTitle"/>
          </p:nvPr>
        </p:nvSpPr>
        <p:spPr>
          <a:xfrm>
            <a:off x="388127" y="499959"/>
            <a:ext cx="8070073" cy="4130657"/>
          </a:xfrm>
          <a:ln>
            <a:solidFill>
              <a:schemeClr val="accent1"/>
            </a:solidFill>
          </a:ln>
        </p:spPr>
        <p:txBody>
          <a:bodyPr>
            <a:normAutofit/>
          </a:bodyPr>
          <a:lstStyle/>
          <a:p>
            <a:r>
              <a:rPr lang="en-US" sz="8800" b="1" dirty="0">
                <a:solidFill>
                  <a:srgbClr val="00A6E6"/>
                </a:solidFill>
                <a:latin typeface="Helvetica"/>
              </a:rPr>
              <a:t>What is secularism?</a:t>
            </a:r>
          </a:p>
        </p:txBody>
      </p:sp>
      <p:pic>
        <p:nvPicPr>
          <p:cNvPr id="4" name="Picture 3" descr="Exploring-Secular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5" y="4737239"/>
            <a:ext cx="2105269" cy="306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744" y="4631028"/>
            <a:ext cx="1914768" cy="518985"/>
          </a:xfrm>
          <a:prstGeom prst="rect">
            <a:avLst/>
          </a:prstGeom>
        </p:spPr>
      </p:pic>
      <p:sp>
        <p:nvSpPr>
          <p:cNvPr id="9" name="TextBox 8"/>
          <p:cNvSpPr txBox="1"/>
          <p:nvPr/>
        </p:nvSpPr>
        <p:spPr>
          <a:xfrm>
            <a:off x="2266462" y="4728306"/>
            <a:ext cx="4682717" cy="307777"/>
          </a:xfrm>
          <a:prstGeom prst="rect">
            <a:avLst/>
          </a:prstGeom>
          <a:noFill/>
        </p:spPr>
        <p:txBody>
          <a:bodyPr wrap="square" rtlCol="0">
            <a:normAutofit/>
          </a:bodyPr>
          <a:lstStyle/>
          <a:p>
            <a:pPr algn="ctr"/>
            <a:r>
              <a:rPr lang="en-US" sz="1400" b="1" dirty="0">
                <a:latin typeface="Helvetica"/>
              </a:rPr>
              <a:t>What is secularism?</a:t>
            </a:r>
          </a:p>
        </p:txBody>
      </p:sp>
    </p:spTree>
    <p:extLst>
      <p:ext uri="{BB962C8B-B14F-4D97-AF65-F5344CB8AC3E}">
        <p14:creationId xmlns:p14="http://schemas.microsoft.com/office/powerpoint/2010/main" val="308329040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505-Background-1.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 y="1"/>
            <a:ext cx="9150513" cy="4630616"/>
          </a:xfrm>
          <a:prstGeom prst="rect">
            <a:avLst/>
          </a:prstGeom>
          <a:noFill/>
        </p:spPr>
      </p:pic>
      <p:sp>
        <p:nvSpPr>
          <p:cNvPr id="3" name="Content Placeholder 2">
            <a:extLst>
              <a:ext uri="{FF2B5EF4-FFF2-40B4-BE49-F238E27FC236}">
                <a16:creationId xmlns:a16="http://schemas.microsoft.com/office/drawing/2014/main" id="{9B443231-91BB-4E20-8CFE-22035358603B}"/>
              </a:ext>
            </a:extLst>
          </p:cNvPr>
          <p:cNvSpPr>
            <a:spLocks noGrp="1"/>
          </p:cNvSpPr>
          <p:nvPr>
            <p:ph idx="1"/>
          </p:nvPr>
        </p:nvSpPr>
        <p:spPr>
          <a:xfrm>
            <a:off x="457200" y="789410"/>
            <a:ext cx="8229600" cy="2203770"/>
          </a:xfrm>
          <a:ln>
            <a:solidFill>
              <a:schemeClr val="tx1"/>
            </a:solidFill>
          </a:ln>
        </p:spPr>
        <p:txBody>
          <a:bodyPr anchor="ctr">
            <a:normAutofit/>
          </a:bodyPr>
          <a:lstStyle/>
          <a:p>
            <a:pPr marL="0" indent="0">
              <a:buNone/>
            </a:pPr>
            <a:r>
              <a:rPr lang="en-US" sz="2800" b="1" dirty="0"/>
              <a:t>2. Freedom</a:t>
            </a:r>
            <a:r>
              <a:rPr lang="en-US" sz="2800" dirty="0"/>
              <a:t> to </a:t>
            </a:r>
            <a:r>
              <a:rPr lang="en-US" sz="2800" dirty="0" err="1"/>
              <a:t>practise</a:t>
            </a:r>
            <a:r>
              <a:rPr lang="en-US" sz="2800" dirty="0"/>
              <a:t> your faith or beliefs without harming </a:t>
            </a:r>
            <a:r>
              <a:rPr lang="en-GB" sz="2800" dirty="0"/>
              <a:t>others</a:t>
            </a:r>
            <a:r>
              <a:rPr lang="en-US" sz="2800" dirty="0"/>
              <a:t>, or to change it or not have one, according to your conscience.</a:t>
            </a:r>
          </a:p>
        </p:txBody>
      </p:sp>
      <p:pic>
        <p:nvPicPr>
          <p:cNvPr id="4" name="Picture 3" descr="Exploring-Secular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5" y="4737239"/>
            <a:ext cx="2105269" cy="306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744" y="4631028"/>
            <a:ext cx="1914768" cy="518985"/>
          </a:xfrm>
          <a:prstGeom prst="rect">
            <a:avLst/>
          </a:prstGeom>
        </p:spPr>
      </p:pic>
      <p:sp>
        <p:nvSpPr>
          <p:cNvPr id="9" name="TextBox 8"/>
          <p:cNvSpPr txBox="1"/>
          <p:nvPr/>
        </p:nvSpPr>
        <p:spPr>
          <a:xfrm>
            <a:off x="2266462" y="4728306"/>
            <a:ext cx="4682717" cy="307777"/>
          </a:xfrm>
          <a:prstGeom prst="rect">
            <a:avLst/>
          </a:prstGeom>
          <a:noFill/>
        </p:spPr>
        <p:txBody>
          <a:bodyPr wrap="square" rtlCol="0">
            <a:normAutofit/>
          </a:bodyPr>
          <a:lstStyle/>
          <a:p>
            <a:pPr algn="ctr"/>
            <a:r>
              <a:rPr lang="en-US" sz="1400" b="1" dirty="0">
                <a:latin typeface="Helvetica"/>
              </a:rPr>
              <a:t>What is secularism?</a:t>
            </a:r>
          </a:p>
        </p:txBody>
      </p:sp>
      <p:sp>
        <p:nvSpPr>
          <p:cNvPr id="7" name="TextBox 6"/>
          <p:cNvSpPr txBox="1"/>
          <p:nvPr/>
        </p:nvSpPr>
        <p:spPr>
          <a:xfrm>
            <a:off x="1927477" y="197353"/>
            <a:ext cx="4817772" cy="399875"/>
          </a:xfrm>
          <a:prstGeom prst="rect">
            <a:avLst/>
          </a:prstGeom>
          <a:noFill/>
          <a:ln>
            <a:solidFill>
              <a:schemeClr val="accent1"/>
            </a:solidFill>
          </a:ln>
        </p:spPr>
        <p:txBody>
          <a:bodyPr wrap="square" rtlCol="0">
            <a:noAutofit/>
          </a:bodyPr>
          <a:lstStyle/>
          <a:p>
            <a:pPr algn="ctr"/>
            <a:r>
              <a:rPr lang="en-US" b="1" dirty="0">
                <a:latin typeface="Helvetica"/>
              </a:rPr>
              <a:t>What are the 3 principles of secularism?</a:t>
            </a:r>
          </a:p>
        </p:txBody>
      </p:sp>
      <p:pic>
        <p:nvPicPr>
          <p:cNvPr id="7170" name="Picture 2" descr="Freedom of Religion &amp;amp; Belief - EEA"/>
          <p:cNvPicPr>
            <a:picLocks noChangeAspect="1" noChangeArrowheads="1"/>
          </p:cNvPicPr>
          <p:nvPr/>
        </p:nvPicPr>
        <p:blipFill>
          <a:blip r:embed="rId5"/>
          <a:srcRect/>
          <a:stretch>
            <a:fillRect/>
          </a:stretch>
        </p:blipFill>
        <p:spPr bwMode="auto">
          <a:xfrm>
            <a:off x="2201334" y="2870387"/>
            <a:ext cx="4423818" cy="1866852"/>
          </a:xfrm>
          <a:prstGeom prst="rect">
            <a:avLst/>
          </a:prstGeom>
          <a:noFill/>
        </p:spPr>
      </p:pic>
    </p:spTree>
    <p:extLst>
      <p:ext uri="{BB962C8B-B14F-4D97-AF65-F5344CB8AC3E}">
        <p14:creationId xmlns:p14="http://schemas.microsoft.com/office/powerpoint/2010/main" val="393378026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505-Background-1.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6513" y="1"/>
            <a:ext cx="9150513" cy="4630616"/>
          </a:xfrm>
          <a:prstGeom prst="rect">
            <a:avLst/>
          </a:prstGeom>
          <a:noFill/>
        </p:spPr>
      </p:pic>
      <p:sp>
        <p:nvSpPr>
          <p:cNvPr id="3" name="Content Placeholder 2">
            <a:extLst>
              <a:ext uri="{FF2B5EF4-FFF2-40B4-BE49-F238E27FC236}">
                <a16:creationId xmlns:a16="http://schemas.microsoft.com/office/drawing/2014/main" id="{9B443231-91BB-4E20-8CFE-22035358603B}"/>
              </a:ext>
            </a:extLst>
          </p:cNvPr>
          <p:cNvSpPr>
            <a:spLocks noGrp="1"/>
          </p:cNvSpPr>
          <p:nvPr>
            <p:ph idx="1"/>
          </p:nvPr>
        </p:nvSpPr>
        <p:spPr>
          <a:xfrm>
            <a:off x="269715" y="776253"/>
            <a:ext cx="8417085" cy="2354672"/>
          </a:xfrm>
          <a:ln>
            <a:solidFill>
              <a:schemeClr val="tx1"/>
            </a:solidFill>
          </a:ln>
        </p:spPr>
        <p:txBody>
          <a:bodyPr anchor="ctr">
            <a:normAutofit/>
          </a:bodyPr>
          <a:lstStyle/>
          <a:p>
            <a:pPr marL="0" indent="0">
              <a:buNone/>
            </a:pPr>
            <a:r>
              <a:rPr lang="en-US" sz="2800" b="1" dirty="0"/>
              <a:t>3. Equality</a:t>
            </a:r>
            <a:r>
              <a:rPr lang="en-US" sz="2800" dirty="0"/>
              <a:t>, so that your religious beliefs or lack of them doesn’t put others at an advantage or a disadvantage.</a:t>
            </a:r>
          </a:p>
        </p:txBody>
      </p:sp>
      <p:pic>
        <p:nvPicPr>
          <p:cNvPr id="4" name="Picture 3" descr="Exploring-Secular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5" y="4737239"/>
            <a:ext cx="2105269" cy="306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744" y="4631028"/>
            <a:ext cx="1914768" cy="518985"/>
          </a:xfrm>
          <a:prstGeom prst="rect">
            <a:avLst/>
          </a:prstGeom>
        </p:spPr>
      </p:pic>
      <p:sp>
        <p:nvSpPr>
          <p:cNvPr id="9" name="TextBox 8"/>
          <p:cNvSpPr txBox="1"/>
          <p:nvPr/>
        </p:nvSpPr>
        <p:spPr>
          <a:xfrm>
            <a:off x="2266462" y="4728306"/>
            <a:ext cx="4682717" cy="307777"/>
          </a:xfrm>
          <a:prstGeom prst="rect">
            <a:avLst/>
          </a:prstGeom>
          <a:noFill/>
        </p:spPr>
        <p:txBody>
          <a:bodyPr wrap="square" rtlCol="0">
            <a:normAutofit/>
          </a:bodyPr>
          <a:lstStyle/>
          <a:p>
            <a:pPr algn="ctr"/>
            <a:r>
              <a:rPr lang="en-US" sz="1400" b="1" dirty="0">
                <a:latin typeface="Helvetica"/>
              </a:rPr>
              <a:t>What is secularism?</a:t>
            </a:r>
          </a:p>
        </p:txBody>
      </p:sp>
      <p:sp>
        <p:nvSpPr>
          <p:cNvPr id="7" name="TextBox 6"/>
          <p:cNvSpPr txBox="1"/>
          <p:nvPr/>
        </p:nvSpPr>
        <p:spPr>
          <a:xfrm>
            <a:off x="1973526" y="157882"/>
            <a:ext cx="4817772" cy="399875"/>
          </a:xfrm>
          <a:prstGeom prst="rect">
            <a:avLst/>
          </a:prstGeom>
          <a:noFill/>
          <a:ln>
            <a:solidFill>
              <a:schemeClr val="accent1"/>
            </a:solidFill>
          </a:ln>
        </p:spPr>
        <p:txBody>
          <a:bodyPr wrap="square" rtlCol="0">
            <a:noAutofit/>
          </a:bodyPr>
          <a:lstStyle/>
          <a:p>
            <a:pPr algn="ctr"/>
            <a:r>
              <a:rPr lang="en-US" b="1" dirty="0">
                <a:latin typeface="Helvetica"/>
              </a:rPr>
              <a:t>What are the 3 principles of secularism?</a:t>
            </a:r>
          </a:p>
        </p:txBody>
      </p:sp>
      <p:pic>
        <p:nvPicPr>
          <p:cNvPr id="8" name="Picture 4" descr="How Religious Teachings in Public Schools Violates Human Rights: Joint  Presentation Before Argentina&amp;#39;s Supreme Court - CCLA"/>
          <p:cNvPicPr>
            <a:picLocks noChangeAspect="1" noChangeArrowheads="1"/>
          </p:cNvPicPr>
          <p:nvPr/>
        </p:nvPicPr>
        <p:blipFill>
          <a:blip r:embed="rId5"/>
          <a:srcRect/>
          <a:stretch>
            <a:fillRect/>
          </a:stretch>
        </p:blipFill>
        <p:spPr bwMode="auto">
          <a:xfrm>
            <a:off x="3022354" y="2677014"/>
            <a:ext cx="2795663" cy="1463698"/>
          </a:xfrm>
          <a:prstGeom prst="rect">
            <a:avLst/>
          </a:prstGeom>
          <a:noFill/>
        </p:spPr>
      </p:pic>
    </p:spTree>
    <p:extLst>
      <p:ext uri="{BB962C8B-B14F-4D97-AF65-F5344CB8AC3E}">
        <p14:creationId xmlns:p14="http://schemas.microsoft.com/office/powerpoint/2010/main" val="31418768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505-Background-1.png"/>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0" y="1"/>
            <a:ext cx="9150513" cy="4630616"/>
          </a:xfrm>
          <a:prstGeom prst="rect">
            <a:avLst/>
          </a:prstGeom>
          <a:noFill/>
        </p:spPr>
      </p:pic>
      <p:pic>
        <p:nvPicPr>
          <p:cNvPr id="4" name="Picture 3" descr="Exploring-Secularis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65" y="4737239"/>
            <a:ext cx="2105269" cy="30633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5744" y="4631028"/>
            <a:ext cx="1914768" cy="518985"/>
          </a:xfrm>
          <a:prstGeom prst="rect">
            <a:avLst/>
          </a:prstGeom>
        </p:spPr>
      </p:pic>
      <p:sp>
        <p:nvSpPr>
          <p:cNvPr id="9" name="TextBox 8"/>
          <p:cNvSpPr txBox="1"/>
          <p:nvPr/>
        </p:nvSpPr>
        <p:spPr>
          <a:xfrm>
            <a:off x="2266462" y="4728306"/>
            <a:ext cx="4682717" cy="307777"/>
          </a:xfrm>
          <a:prstGeom prst="rect">
            <a:avLst/>
          </a:prstGeom>
          <a:noFill/>
        </p:spPr>
        <p:txBody>
          <a:bodyPr wrap="square" rtlCol="0">
            <a:normAutofit/>
          </a:bodyPr>
          <a:lstStyle/>
          <a:p>
            <a:pPr algn="ctr"/>
            <a:r>
              <a:rPr lang="en-US" sz="1400" b="1" dirty="0">
                <a:latin typeface="Helvetica"/>
              </a:rPr>
              <a:t>State and religion</a:t>
            </a:r>
          </a:p>
        </p:txBody>
      </p:sp>
      <p:pic>
        <p:nvPicPr>
          <p:cNvPr id="8" name="State and Religion_720P H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282791" y="106697"/>
            <a:ext cx="6532369" cy="4523920"/>
          </a:xfrm>
          <a:prstGeom prst="rect">
            <a:avLst/>
          </a:prstGeom>
        </p:spPr>
      </p:pic>
    </p:spTree>
    <p:extLst>
      <p:ext uri="{BB962C8B-B14F-4D97-AF65-F5344CB8AC3E}">
        <p14:creationId xmlns:p14="http://schemas.microsoft.com/office/powerpoint/2010/main" val="31418768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505-Background-1.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 y="1"/>
            <a:ext cx="9150513" cy="4630616"/>
          </a:xfrm>
          <a:prstGeom prst="rect">
            <a:avLst/>
          </a:prstGeom>
          <a:noFill/>
        </p:spPr>
      </p:pic>
      <p:sp>
        <p:nvSpPr>
          <p:cNvPr id="2" name="Title 1"/>
          <p:cNvSpPr>
            <a:spLocks noGrp="1"/>
          </p:cNvSpPr>
          <p:nvPr>
            <p:ph type="title"/>
          </p:nvPr>
        </p:nvSpPr>
        <p:spPr>
          <a:ln>
            <a:solidFill>
              <a:schemeClr val="accent1"/>
            </a:solidFill>
          </a:ln>
        </p:spPr>
        <p:txBody>
          <a:bodyPr>
            <a:noAutofit/>
          </a:bodyPr>
          <a:lstStyle/>
          <a:p>
            <a:r>
              <a:rPr lang="en-US" sz="4400" b="1" dirty="0">
                <a:solidFill>
                  <a:srgbClr val="00A6E6"/>
                </a:solidFill>
                <a:latin typeface="Helvetica"/>
              </a:rPr>
              <a:t>Why does secularism matter?</a:t>
            </a:r>
          </a:p>
        </p:txBody>
      </p:sp>
      <p:sp>
        <p:nvSpPr>
          <p:cNvPr id="3" name="Content Placeholder 2">
            <a:extLst>
              <a:ext uri="{FF2B5EF4-FFF2-40B4-BE49-F238E27FC236}">
                <a16:creationId xmlns:a16="http://schemas.microsoft.com/office/drawing/2014/main" id="{4267BC07-7A6E-4E5A-9BB7-078C49E51C2E}"/>
              </a:ext>
            </a:extLst>
          </p:cNvPr>
          <p:cNvSpPr>
            <a:spLocks noGrp="1"/>
          </p:cNvSpPr>
          <p:nvPr>
            <p:ph idx="1"/>
          </p:nvPr>
        </p:nvSpPr>
        <p:spPr>
          <a:xfrm>
            <a:off x="355235" y="1200151"/>
            <a:ext cx="8331565" cy="2871889"/>
          </a:xfrm>
          <a:ln>
            <a:solidFill>
              <a:schemeClr val="accent1"/>
            </a:solidFill>
          </a:ln>
        </p:spPr>
        <p:txBody>
          <a:bodyPr anchor="ctr">
            <a:normAutofit/>
          </a:bodyPr>
          <a:lstStyle/>
          <a:p>
            <a:pPr marL="0" indent="0">
              <a:buNone/>
            </a:pPr>
            <a:r>
              <a:rPr lang="en-US" sz="2700" dirty="0"/>
              <a:t>Secularism raises significant questions about how we balance freedom of, and from, religion with other rights. These are some of the most important questions which arise in all of the humanities, from religious and belief education to citizenship, and from the arts to history.</a:t>
            </a:r>
            <a:endParaRPr lang="en-GB" sz="2700" dirty="0"/>
          </a:p>
        </p:txBody>
      </p:sp>
      <p:pic>
        <p:nvPicPr>
          <p:cNvPr id="4" name="Picture 3" descr="Exploring-Secular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5" y="4737239"/>
            <a:ext cx="2105269" cy="306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744" y="4631028"/>
            <a:ext cx="1914768" cy="518985"/>
          </a:xfrm>
          <a:prstGeom prst="rect">
            <a:avLst/>
          </a:prstGeom>
        </p:spPr>
      </p:pic>
      <p:sp>
        <p:nvSpPr>
          <p:cNvPr id="9" name="TextBox 8"/>
          <p:cNvSpPr txBox="1"/>
          <p:nvPr/>
        </p:nvSpPr>
        <p:spPr>
          <a:xfrm>
            <a:off x="2266462" y="4728306"/>
            <a:ext cx="4682717" cy="307777"/>
          </a:xfrm>
          <a:prstGeom prst="rect">
            <a:avLst/>
          </a:prstGeom>
          <a:noFill/>
        </p:spPr>
        <p:txBody>
          <a:bodyPr wrap="square" rtlCol="0">
            <a:normAutofit/>
          </a:bodyPr>
          <a:lstStyle/>
          <a:p>
            <a:pPr algn="ctr"/>
            <a:r>
              <a:rPr lang="en-US" sz="1400" b="1" dirty="0">
                <a:latin typeface="Helvetica"/>
              </a:rPr>
              <a:t>What is secularism?</a:t>
            </a:r>
          </a:p>
        </p:txBody>
      </p:sp>
    </p:spTree>
    <p:extLst>
      <p:ext uri="{BB962C8B-B14F-4D97-AF65-F5344CB8AC3E}">
        <p14:creationId xmlns:p14="http://schemas.microsoft.com/office/powerpoint/2010/main" val="314185966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505-Background-1.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 y="1"/>
            <a:ext cx="9150513" cy="4630616"/>
          </a:xfrm>
          <a:prstGeom prst="rect">
            <a:avLst/>
          </a:prstGeom>
          <a:noFill/>
        </p:spPr>
      </p:pic>
      <p:sp>
        <p:nvSpPr>
          <p:cNvPr id="2" name="Title 1"/>
          <p:cNvSpPr>
            <a:spLocks noGrp="1"/>
          </p:cNvSpPr>
          <p:nvPr>
            <p:ph type="title"/>
          </p:nvPr>
        </p:nvSpPr>
        <p:spPr>
          <a:ln>
            <a:solidFill>
              <a:schemeClr val="accent1"/>
            </a:solidFill>
          </a:ln>
        </p:spPr>
        <p:txBody>
          <a:bodyPr>
            <a:noAutofit/>
          </a:bodyPr>
          <a:lstStyle/>
          <a:p>
            <a:r>
              <a:rPr lang="en-US" sz="4400" b="1" dirty="0">
                <a:solidFill>
                  <a:srgbClr val="00A6E6"/>
                </a:solidFill>
                <a:latin typeface="Helvetica"/>
              </a:rPr>
              <a:t>Why does secularism matter?</a:t>
            </a:r>
          </a:p>
        </p:txBody>
      </p:sp>
      <p:sp>
        <p:nvSpPr>
          <p:cNvPr id="3" name="Content Placeholder 2">
            <a:extLst>
              <a:ext uri="{FF2B5EF4-FFF2-40B4-BE49-F238E27FC236}">
                <a16:creationId xmlns:a16="http://schemas.microsoft.com/office/drawing/2014/main" id="{4267BC07-7A6E-4E5A-9BB7-078C49E51C2E}"/>
              </a:ext>
            </a:extLst>
          </p:cNvPr>
          <p:cNvSpPr>
            <a:spLocks noGrp="1"/>
          </p:cNvSpPr>
          <p:nvPr>
            <p:ph idx="1"/>
          </p:nvPr>
        </p:nvSpPr>
        <p:spPr>
          <a:xfrm>
            <a:off x="309186" y="1200151"/>
            <a:ext cx="8377614" cy="2378508"/>
          </a:xfrm>
          <a:ln>
            <a:solidFill>
              <a:schemeClr val="accent1"/>
            </a:solidFill>
          </a:ln>
        </p:spPr>
        <p:txBody>
          <a:bodyPr anchor="ctr">
            <a:normAutofit/>
          </a:bodyPr>
          <a:lstStyle/>
          <a:p>
            <a:pPr marL="0" indent="0">
              <a:buNone/>
            </a:pPr>
            <a:r>
              <a:rPr lang="en-GB" sz="2700" dirty="0"/>
              <a:t>Whenever we consider questions about the influence of religion in society or our laws, the nature or limits of freedom of belief, or the balance between rights, we are following in the footsteps of secularist philosophers.</a:t>
            </a:r>
          </a:p>
        </p:txBody>
      </p:sp>
      <p:pic>
        <p:nvPicPr>
          <p:cNvPr id="4" name="Picture 3" descr="Exploring-Secular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5" y="4737239"/>
            <a:ext cx="2105269" cy="306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744" y="4631028"/>
            <a:ext cx="1914768" cy="518985"/>
          </a:xfrm>
          <a:prstGeom prst="rect">
            <a:avLst/>
          </a:prstGeom>
        </p:spPr>
      </p:pic>
      <p:sp>
        <p:nvSpPr>
          <p:cNvPr id="9" name="TextBox 8"/>
          <p:cNvSpPr txBox="1"/>
          <p:nvPr/>
        </p:nvSpPr>
        <p:spPr>
          <a:xfrm>
            <a:off x="2266462" y="4728306"/>
            <a:ext cx="4682717" cy="307777"/>
          </a:xfrm>
          <a:prstGeom prst="rect">
            <a:avLst/>
          </a:prstGeom>
          <a:noFill/>
        </p:spPr>
        <p:txBody>
          <a:bodyPr wrap="square" rtlCol="0">
            <a:normAutofit/>
          </a:bodyPr>
          <a:lstStyle/>
          <a:p>
            <a:pPr algn="ctr"/>
            <a:r>
              <a:rPr lang="en-US" sz="1400" b="1" dirty="0">
                <a:latin typeface="Helvetica"/>
              </a:rPr>
              <a:t>What is secularism?</a:t>
            </a:r>
          </a:p>
        </p:txBody>
      </p:sp>
    </p:spTree>
    <p:extLst>
      <p:ext uri="{BB962C8B-B14F-4D97-AF65-F5344CB8AC3E}">
        <p14:creationId xmlns:p14="http://schemas.microsoft.com/office/powerpoint/2010/main" val="305293631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505-Background-1.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 y="1"/>
            <a:ext cx="9150513" cy="4630616"/>
          </a:xfrm>
          <a:prstGeom prst="rect">
            <a:avLst/>
          </a:prstGeom>
          <a:noFill/>
        </p:spPr>
      </p:pic>
      <p:sp>
        <p:nvSpPr>
          <p:cNvPr id="2" name="Title 1"/>
          <p:cNvSpPr>
            <a:spLocks noGrp="1"/>
          </p:cNvSpPr>
          <p:nvPr>
            <p:ph type="title"/>
          </p:nvPr>
        </p:nvSpPr>
        <p:spPr>
          <a:xfrm>
            <a:off x="96065" y="105254"/>
            <a:ext cx="8672965" cy="644686"/>
          </a:xfrm>
          <a:ln>
            <a:solidFill>
              <a:schemeClr val="accent1"/>
            </a:solidFill>
          </a:ln>
        </p:spPr>
        <p:txBody>
          <a:bodyPr>
            <a:noAutofit/>
          </a:bodyPr>
          <a:lstStyle/>
          <a:p>
            <a:r>
              <a:rPr lang="en-US" sz="4400" b="1" dirty="0">
                <a:solidFill>
                  <a:srgbClr val="00A6E6"/>
                </a:solidFill>
                <a:latin typeface="Helvetica"/>
              </a:rPr>
              <a:t>Are you a </a:t>
            </a:r>
            <a:r>
              <a:rPr lang="en-US" sz="4400" dirty="0">
                <a:solidFill>
                  <a:srgbClr val="00A6E6"/>
                </a:solidFill>
              </a:rPr>
              <a:t>secularist?</a:t>
            </a:r>
            <a:endParaRPr lang="en-US" sz="4400" b="1" dirty="0">
              <a:solidFill>
                <a:srgbClr val="00A6E6"/>
              </a:solidFill>
              <a:latin typeface="Helvetica"/>
            </a:endParaRPr>
          </a:p>
        </p:txBody>
      </p:sp>
      <p:sp>
        <p:nvSpPr>
          <p:cNvPr id="3" name="Content Placeholder 2">
            <a:extLst>
              <a:ext uri="{FF2B5EF4-FFF2-40B4-BE49-F238E27FC236}">
                <a16:creationId xmlns:a16="http://schemas.microsoft.com/office/drawing/2014/main" id="{4267BC07-7A6E-4E5A-9BB7-078C49E51C2E}"/>
              </a:ext>
            </a:extLst>
          </p:cNvPr>
          <p:cNvSpPr>
            <a:spLocks noGrp="1"/>
          </p:cNvSpPr>
          <p:nvPr>
            <p:ph idx="1"/>
          </p:nvPr>
        </p:nvSpPr>
        <p:spPr>
          <a:xfrm>
            <a:off x="190775" y="907823"/>
            <a:ext cx="8808499" cy="2933974"/>
          </a:xfrm>
          <a:ln>
            <a:solidFill>
              <a:schemeClr val="accent1"/>
            </a:solidFill>
          </a:ln>
        </p:spPr>
        <p:txBody>
          <a:bodyPr vert="horz" lIns="91440" tIns="45720" rIns="91440" bIns="45720" rtlCol="0" anchor="t">
            <a:noAutofit/>
          </a:bodyPr>
          <a:lstStyle/>
          <a:p>
            <a:pPr marL="0" indent="0">
              <a:buNone/>
            </a:pPr>
            <a:r>
              <a:rPr lang="en-GB" sz="2000" dirty="0"/>
              <a:t>If you value equality of people no matter their religion, belief or lack of a belief, then you might be a secularist.</a:t>
            </a:r>
          </a:p>
          <a:p>
            <a:pPr marL="0" indent="0">
              <a:buNone/>
            </a:pPr>
            <a:endParaRPr lang="en-GB" sz="2000" dirty="0"/>
          </a:p>
          <a:p>
            <a:pPr marL="0" indent="0">
              <a:buNone/>
            </a:pPr>
            <a:r>
              <a:rPr lang="en-GB" sz="2000" dirty="0"/>
              <a:t>If you value freedom of and from religion as every human’s right of choice to choose what they believe in without coercion, then you might be a secularist.</a:t>
            </a:r>
            <a:endParaRPr lang="en-GB" sz="2000" dirty="0">
              <a:cs typeface="Helvetica"/>
            </a:endParaRPr>
          </a:p>
          <a:p>
            <a:pPr marL="0" indent="0">
              <a:buNone/>
            </a:pPr>
            <a:endParaRPr lang="en-GB" sz="2000" dirty="0"/>
          </a:p>
          <a:p>
            <a:pPr marL="0" indent="0">
              <a:buNone/>
            </a:pPr>
            <a:r>
              <a:rPr lang="en-GB" sz="2000" dirty="0"/>
              <a:t>If you dislike that some religious or non-religious have special privileges based on their religion or a belief, then you might be a secularist.</a:t>
            </a:r>
            <a:endParaRPr lang="en-GB" sz="2400" dirty="0">
              <a:cs typeface="Helvetica"/>
            </a:endParaRPr>
          </a:p>
        </p:txBody>
      </p:sp>
      <p:pic>
        <p:nvPicPr>
          <p:cNvPr id="4" name="Picture 3" descr="Exploring-Secular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5" y="4737239"/>
            <a:ext cx="2105269" cy="306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744" y="4631028"/>
            <a:ext cx="1914768" cy="518985"/>
          </a:xfrm>
          <a:prstGeom prst="rect">
            <a:avLst/>
          </a:prstGeom>
        </p:spPr>
      </p:pic>
      <p:sp>
        <p:nvSpPr>
          <p:cNvPr id="9" name="TextBox 8"/>
          <p:cNvSpPr txBox="1"/>
          <p:nvPr/>
        </p:nvSpPr>
        <p:spPr>
          <a:xfrm>
            <a:off x="2266462" y="4728306"/>
            <a:ext cx="4682717" cy="307777"/>
          </a:xfrm>
          <a:prstGeom prst="rect">
            <a:avLst/>
          </a:prstGeom>
          <a:noFill/>
        </p:spPr>
        <p:txBody>
          <a:bodyPr wrap="square" rtlCol="0">
            <a:normAutofit/>
          </a:bodyPr>
          <a:lstStyle/>
          <a:p>
            <a:pPr algn="ctr"/>
            <a:r>
              <a:rPr lang="en-US" sz="1400" b="1" dirty="0">
                <a:latin typeface="Helvetica"/>
              </a:rPr>
              <a:t>What is secularism?</a:t>
            </a:r>
          </a:p>
        </p:txBody>
      </p:sp>
    </p:spTree>
    <p:extLst>
      <p:ext uri="{BB962C8B-B14F-4D97-AF65-F5344CB8AC3E}">
        <p14:creationId xmlns:p14="http://schemas.microsoft.com/office/powerpoint/2010/main" val="360846437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505-Background-1.png"/>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 y="0"/>
            <a:ext cx="9150513" cy="4630616"/>
          </a:xfrm>
          <a:prstGeom prst="rect">
            <a:avLst/>
          </a:prstGeom>
          <a:noFill/>
        </p:spPr>
      </p:pic>
      <p:pic>
        <p:nvPicPr>
          <p:cNvPr id="4" name="Picture 3" descr="Exploring-Secularis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65" y="4737239"/>
            <a:ext cx="2105269" cy="30633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5744" y="4631028"/>
            <a:ext cx="1914768" cy="518985"/>
          </a:xfrm>
          <a:prstGeom prst="rect">
            <a:avLst/>
          </a:prstGeom>
        </p:spPr>
      </p:pic>
      <p:sp>
        <p:nvSpPr>
          <p:cNvPr id="9" name="TextBox 8"/>
          <p:cNvSpPr txBox="1"/>
          <p:nvPr/>
        </p:nvSpPr>
        <p:spPr>
          <a:xfrm>
            <a:off x="2266462" y="4728306"/>
            <a:ext cx="4682717" cy="307777"/>
          </a:xfrm>
          <a:prstGeom prst="rect">
            <a:avLst/>
          </a:prstGeom>
          <a:noFill/>
        </p:spPr>
        <p:txBody>
          <a:bodyPr wrap="square" rtlCol="0">
            <a:normAutofit/>
          </a:bodyPr>
          <a:lstStyle/>
          <a:p>
            <a:pPr algn="ctr"/>
            <a:r>
              <a:rPr lang="en-US" sz="1400" b="1" dirty="0">
                <a:latin typeface="Helvetica"/>
              </a:rPr>
              <a:t>What is secularism?</a:t>
            </a:r>
          </a:p>
        </p:txBody>
      </p:sp>
      <p:sp>
        <p:nvSpPr>
          <p:cNvPr id="12" name="Content Placeholder 2">
            <a:extLst>
              <a:ext uri="{FF2B5EF4-FFF2-40B4-BE49-F238E27FC236}">
                <a16:creationId xmlns:a16="http://schemas.microsoft.com/office/drawing/2014/main" id="{4267BC07-7A6E-4E5A-9BB7-078C49E51C2E}"/>
              </a:ext>
            </a:extLst>
          </p:cNvPr>
          <p:cNvSpPr txBox="1">
            <a:spLocks/>
          </p:cNvSpPr>
          <p:nvPr/>
        </p:nvSpPr>
        <p:spPr>
          <a:xfrm>
            <a:off x="-1" y="0"/>
            <a:ext cx="9144001" cy="682103"/>
          </a:xfrm>
          <a:prstGeom prst="rect">
            <a:avLst/>
          </a:prstGeom>
          <a:ln>
            <a:solidFill>
              <a:schemeClr val="accent1"/>
            </a:solidFill>
          </a:ln>
        </p:spPr>
        <p:txBody>
          <a:bodyPr vert="horz" lIns="91440" tIns="45720" rIns="91440" bIns="45720" rtlCol="0">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000" b="0" i="0" u="none" strike="noStrike" kern="1200" cap="none" spc="0" normalizeH="0" baseline="0" noProof="0" dirty="0">
                <a:ln>
                  <a:noFill/>
                </a:ln>
                <a:solidFill>
                  <a:schemeClr val="tx1"/>
                </a:solidFill>
                <a:effectLst/>
                <a:uLnTx/>
                <a:uFillTx/>
                <a:latin typeface="Helvetica"/>
                <a:ea typeface="+mn-ea"/>
                <a:cs typeface="+mn-cs"/>
              </a:rPr>
              <a:t>Finally, have a look at some work of the National Secular Society that works for equality and freedom of religion for all.</a:t>
            </a:r>
            <a:endParaRPr kumimoji="0" lang="en-GB" sz="2400" b="0" i="0" u="none" strike="noStrike" kern="1200" cap="none" spc="0" normalizeH="0" baseline="0" noProof="0" dirty="0">
              <a:ln>
                <a:noFill/>
              </a:ln>
              <a:solidFill>
                <a:schemeClr val="tx1"/>
              </a:solidFill>
              <a:effectLst/>
              <a:uLnTx/>
              <a:uFillTx/>
              <a:latin typeface="Helvetica"/>
              <a:ea typeface="+mn-ea"/>
              <a:cs typeface="+mn-cs"/>
            </a:endParaRPr>
          </a:p>
        </p:txBody>
      </p:sp>
      <p:pic>
        <p:nvPicPr>
          <p:cNvPr id="13" name="Secularism_ freedom, fairness and human rights NSS150_720P H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080403" y="682103"/>
            <a:ext cx="6747914" cy="4046203"/>
          </a:xfrm>
          <a:prstGeom prst="rect">
            <a:avLst/>
          </a:prstGeom>
        </p:spPr>
      </p:pic>
    </p:spTree>
    <p:extLst>
      <p:ext uri="{BB962C8B-B14F-4D97-AF65-F5344CB8AC3E}">
        <p14:creationId xmlns:p14="http://schemas.microsoft.com/office/powerpoint/2010/main" val="360846437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p:cTn id="7"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505-Background-1.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 y="1"/>
            <a:ext cx="9150513" cy="4630616"/>
          </a:xfrm>
          <a:prstGeom prst="rect">
            <a:avLst/>
          </a:prstGeom>
          <a:noFill/>
        </p:spPr>
      </p:pic>
      <p:sp>
        <p:nvSpPr>
          <p:cNvPr id="2" name="Title 1"/>
          <p:cNvSpPr>
            <a:spLocks noGrp="1"/>
          </p:cNvSpPr>
          <p:nvPr>
            <p:ph type="ctrTitle"/>
          </p:nvPr>
        </p:nvSpPr>
        <p:spPr>
          <a:xfrm>
            <a:off x="210509" y="518288"/>
            <a:ext cx="8795344" cy="4001086"/>
          </a:xfrm>
          <a:ln>
            <a:solidFill>
              <a:schemeClr val="accent1"/>
            </a:solidFill>
          </a:ln>
        </p:spPr>
        <p:txBody>
          <a:bodyPr>
            <a:normAutofit fontScale="90000"/>
          </a:bodyPr>
          <a:lstStyle/>
          <a:p>
            <a:pPr marL="457200" lvl="0" indent="-457200" fontAlgn="base"/>
            <a:r>
              <a:rPr lang="en-GB" sz="2400" dirty="0"/>
              <a:t>Religious demographics in UK </a:t>
            </a:r>
            <a:br>
              <a:rPr lang="en-GB" sz="2400" dirty="0"/>
            </a:br>
            <a:br>
              <a:rPr lang="en-GB" sz="2200" dirty="0"/>
            </a:br>
            <a:r>
              <a:rPr lang="en-GB" sz="2200" b="0" dirty="0"/>
              <a:t>Population census of 2001 shows that 71.6% people self-professed to be Christian.</a:t>
            </a:r>
            <a:br>
              <a:rPr lang="en-GB" sz="2200" b="0" dirty="0"/>
            </a:br>
            <a:br>
              <a:rPr lang="en-GB" sz="2200" b="0" dirty="0"/>
            </a:br>
            <a:r>
              <a:rPr lang="en-GB" sz="2200" b="0" dirty="0"/>
              <a:t>In 2011 that number dropped to 59.5% and the number of other world religions and non-religious worldviews has increased.</a:t>
            </a:r>
            <a:br>
              <a:rPr lang="en-GB" sz="2200" b="0" dirty="0"/>
            </a:br>
            <a:br>
              <a:rPr lang="en-GB" sz="2200" b="0" dirty="0"/>
            </a:br>
            <a:r>
              <a:rPr lang="en-GB" sz="2200" b="0" dirty="0"/>
              <a:t>Recent surveys show that this trend is increasing rapidly with increased numbers non-religious, of different religious minorities, but also diversity among Christians themselves with different Christian denominations. </a:t>
            </a:r>
            <a:br>
              <a:rPr lang="en-GB" sz="2200" dirty="0"/>
            </a:br>
            <a:endParaRPr lang="en-GB" sz="2400" dirty="0"/>
          </a:p>
        </p:txBody>
      </p:sp>
      <p:pic>
        <p:nvPicPr>
          <p:cNvPr id="4" name="Picture 3" descr="Exploring-Secular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5" y="4737239"/>
            <a:ext cx="2105269" cy="306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744" y="4631028"/>
            <a:ext cx="1914768" cy="518985"/>
          </a:xfrm>
          <a:prstGeom prst="rect">
            <a:avLst/>
          </a:prstGeom>
        </p:spPr>
      </p:pic>
      <p:sp>
        <p:nvSpPr>
          <p:cNvPr id="9" name="TextBox 8"/>
          <p:cNvSpPr txBox="1"/>
          <p:nvPr/>
        </p:nvSpPr>
        <p:spPr>
          <a:xfrm>
            <a:off x="2121736" y="0"/>
            <a:ext cx="4682717" cy="432768"/>
          </a:xfrm>
          <a:prstGeom prst="rect">
            <a:avLst/>
          </a:prstGeom>
          <a:noFill/>
          <a:ln>
            <a:solidFill>
              <a:schemeClr val="accent1"/>
            </a:solidFill>
          </a:ln>
        </p:spPr>
        <p:txBody>
          <a:bodyPr wrap="square" rtlCol="0">
            <a:noAutofit/>
          </a:bodyPr>
          <a:lstStyle/>
          <a:p>
            <a:pPr algn="ctr"/>
            <a:r>
              <a:rPr lang="en-US" sz="2000" b="1" dirty="0">
                <a:latin typeface="Helvetica"/>
              </a:rPr>
              <a:t>What is secularism?</a:t>
            </a:r>
          </a:p>
        </p:txBody>
      </p:sp>
    </p:spTree>
    <p:extLst>
      <p:ext uri="{BB962C8B-B14F-4D97-AF65-F5344CB8AC3E}">
        <p14:creationId xmlns:p14="http://schemas.microsoft.com/office/powerpoint/2010/main" val="22406756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505-Background-1.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 y="1"/>
            <a:ext cx="9150513" cy="4630616"/>
          </a:xfrm>
          <a:prstGeom prst="rect">
            <a:avLst/>
          </a:prstGeom>
          <a:noFill/>
        </p:spPr>
      </p:pic>
      <p:sp>
        <p:nvSpPr>
          <p:cNvPr id="2" name="Title 1"/>
          <p:cNvSpPr>
            <a:spLocks noGrp="1"/>
          </p:cNvSpPr>
          <p:nvPr>
            <p:ph type="ctrTitle"/>
          </p:nvPr>
        </p:nvSpPr>
        <p:spPr>
          <a:xfrm>
            <a:off x="210509" y="518288"/>
            <a:ext cx="8795344" cy="4001086"/>
          </a:xfrm>
          <a:ln>
            <a:solidFill>
              <a:schemeClr val="accent1"/>
            </a:solidFill>
          </a:ln>
        </p:spPr>
        <p:txBody>
          <a:bodyPr>
            <a:normAutofit/>
          </a:bodyPr>
          <a:lstStyle/>
          <a:p>
            <a:pPr marL="457200" lvl="0" indent="-457200" fontAlgn="base"/>
            <a:r>
              <a:rPr lang="en-GB" sz="2400" dirty="0"/>
              <a:t>Religious demographics in UK </a:t>
            </a:r>
            <a:br>
              <a:rPr lang="en-GB" sz="2400" dirty="0"/>
            </a:br>
            <a:br>
              <a:rPr lang="en-GB" sz="2200" dirty="0"/>
            </a:br>
            <a:r>
              <a:rPr lang="en-GB" sz="2000" b="0" dirty="0"/>
              <a:t> In 2015 YouGov survey has found that 49% were saying they are Christian while 42% say they have no religion. </a:t>
            </a:r>
            <a:br>
              <a:rPr lang="en-GB" sz="2000" b="0" dirty="0"/>
            </a:br>
            <a:br>
              <a:rPr lang="en-GB" sz="2000" b="0" dirty="0"/>
            </a:br>
            <a:r>
              <a:rPr lang="en-GB" sz="2000" b="0" dirty="0"/>
              <a:t>Given the trends we can expect that non-Christian minorities rise to 10% percent and increased number of people who do not belong to any religion.</a:t>
            </a:r>
            <a:br>
              <a:rPr lang="en-GB" sz="2200" dirty="0"/>
            </a:br>
            <a:endParaRPr lang="en-GB" sz="2400" dirty="0"/>
          </a:p>
        </p:txBody>
      </p:sp>
      <p:pic>
        <p:nvPicPr>
          <p:cNvPr id="4" name="Picture 3" descr="Exploring-Secular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5" y="4737239"/>
            <a:ext cx="2105269" cy="306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744" y="4631028"/>
            <a:ext cx="1914768" cy="518985"/>
          </a:xfrm>
          <a:prstGeom prst="rect">
            <a:avLst/>
          </a:prstGeom>
        </p:spPr>
      </p:pic>
      <p:sp>
        <p:nvSpPr>
          <p:cNvPr id="9" name="TextBox 8"/>
          <p:cNvSpPr txBox="1"/>
          <p:nvPr/>
        </p:nvSpPr>
        <p:spPr>
          <a:xfrm>
            <a:off x="2121736" y="0"/>
            <a:ext cx="4682717" cy="432768"/>
          </a:xfrm>
          <a:prstGeom prst="rect">
            <a:avLst/>
          </a:prstGeom>
          <a:noFill/>
          <a:ln>
            <a:solidFill>
              <a:schemeClr val="accent1"/>
            </a:solidFill>
          </a:ln>
        </p:spPr>
        <p:txBody>
          <a:bodyPr wrap="square" rtlCol="0">
            <a:noAutofit/>
          </a:bodyPr>
          <a:lstStyle/>
          <a:p>
            <a:pPr algn="ctr"/>
            <a:r>
              <a:rPr lang="en-US" sz="2000" b="1" dirty="0">
                <a:latin typeface="Helvetica"/>
              </a:rPr>
              <a:t>What is secularism?</a:t>
            </a:r>
          </a:p>
        </p:txBody>
      </p:sp>
    </p:spTree>
    <p:extLst>
      <p:ext uri="{BB962C8B-B14F-4D97-AF65-F5344CB8AC3E}">
        <p14:creationId xmlns:p14="http://schemas.microsoft.com/office/powerpoint/2010/main" val="22406756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505-Background-1.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 y="1"/>
            <a:ext cx="9150513" cy="4630616"/>
          </a:xfrm>
          <a:prstGeom prst="rect">
            <a:avLst/>
          </a:prstGeom>
          <a:noFill/>
        </p:spPr>
      </p:pic>
      <p:sp>
        <p:nvSpPr>
          <p:cNvPr id="2" name="Title 1"/>
          <p:cNvSpPr>
            <a:spLocks noGrp="1"/>
          </p:cNvSpPr>
          <p:nvPr>
            <p:ph type="ctrTitle"/>
          </p:nvPr>
        </p:nvSpPr>
        <p:spPr>
          <a:xfrm>
            <a:off x="96065" y="532853"/>
            <a:ext cx="8909788" cy="4204386"/>
          </a:xfrm>
          <a:ln>
            <a:solidFill>
              <a:schemeClr val="accent1"/>
            </a:solidFill>
          </a:ln>
        </p:spPr>
        <p:txBody>
          <a:bodyPr>
            <a:normAutofit fontScale="90000"/>
          </a:bodyPr>
          <a:lstStyle/>
          <a:p>
            <a:pPr marL="457200" lvl="0" indent="-457200" fontAlgn="base"/>
            <a:r>
              <a:rPr lang="en-GB" sz="2400" dirty="0"/>
              <a:t>Why is this change in religious demographics important?</a:t>
            </a:r>
            <a:br>
              <a:rPr lang="en-GB" sz="2400" dirty="0"/>
            </a:br>
            <a:br>
              <a:rPr lang="en-GB" sz="2400" dirty="0"/>
            </a:br>
            <a:r>
              <a:rPr lang="en-GB" sz="2200" b="0" dirty="0"/>
              <a:t>Increase in diversity of religious and non-religious worldviews means that we need to think about how should we organise our society so it is fair for all groups.</a:t>
            </a:r>
            <a:br>
              <a:rPr lang="en-GB" sz="2200" b="0" dirty="0"/>
            </a:br>
            <a:br>
              <a:rPr lang="en-GB" sz="2200" b="0" dirty="0"/>
            </a:br>
            <a:r>
              <a:rPr lang="en-GB" sz="2200" b="0" dirty="0"/>
              <a:t>This is something that was always important but even more increasingly today.</a:t>
            </a:r>
            <a:br>
              <a:rPr lang="en-GB" sz="2200" b="0" dirty="0"/>
            </a:br>
            <a:br>
              <a:rPr lang="en-GB" sz="2200" b="0" dirty="0"/>
            </a:br>
            <a:r>
              <a:rPr lang="en-GB" sz="2200" b="0" dirty="0"/>
              <a:t>And this is where secularism comes in - it is the idea that all worldviews should be given equal playing field and the same rights and freedoms without anyone being discriminated.</a:t>
            </a:r>
            <a:br>
              <a:rPr lang="en-GB" sz="2200" dirty="0"/>
            </a:br>
            <a:endParaRPr lang="en-GB" sz="2400" dirty="0"/>
          </a:p>
        </p:txBody>
      </p:sp>
      <p:pic>
        <p:nvPicPr>
          <p:cNvPr id="4" name="Picture 3" descr="Exploring-Secular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5" y="4737239"/>
            <a:ext cx="2105269" cy="306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744" y="4631028"/>
            <a:ext cx="1914768" cy="518985"/>
          </a:xfrm>
          <a:prstGeom prst="rect">
            <a:avLst/>
          </a:prstGeom>
        </p:spPr>
      </p:pic>
      <p:sp>
        <p:nvSpPr>
          <p:cNvPr id="9" name="TextBox 8"/>
          <p:cNvSpPr txBox="1"/>
          <p:nvPr/>
        </p:nvSpPr>
        <p:spPr>
          <a:xfrm>
            <a:off x="2121736" y="0"/>
            <a:ext cx="4682717" cy="432768"/>
          </a:xfrm>
          <a:prstGeom prst="rect">
            <a:avLst/>
          </a:prstGeom>
          <a:noFill/>
          <a:ln>
            <a:solidFill>
              <a:schemeClr val="accent1"/>
            </a:solidFill>
          </a:ln>
        </p:spPr>
        <p:txBody>
          <a:bodyPr wrap="square" rtlCol="0">
            <a:noAutofit/>
          </a:bodyPr>
          <a:lstStyle/>
          <a:p>
            <a:pPr algn="ctr"/>
            <a:r>
              <a:rPr lang="en-US" sz="2000" b="1" dirty="0">
                <a:latin typeface="Helvetica"/>
              </a:rPr>
              <a:t>What is secularism?</a:t>
            </a:r>
          </a:p>
        </p:txBody>
      </p:sp>
    </p:spTree>
    <p:extLst>
      <p:ext uri="{BB962C8B-B14F-4D97-AF65-F5344CB8AC3E}">
        <p14:creationId xmlns:p14="http://schemas.microsoft.com/office/powerpoint/2010/main" val="22406756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505-Background-1.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 y="1"/>
            <a:ext cx="9150513" cy="4630616"/>
          </a:xfrm>
          <a:prstGeom prst="rect">
            <a:avLst/>
          </a:prstGeom>
          <a:noFill/>
        </p:spPr>
      </p:pic>
      <p:sp>
        <p:nvSpPr>
          <p:cNvPr id="2" name="Title 1"/>
          <p:cNvSpPr>
            <a:spLocks noGrp="1"/>
          </p:cNvSpPr>
          <p:nvPr>
            <p:ph type="ctrTitle"/>
          </p:nvPr>
        </p:nvSpPr>
        <p:spPr>
          <a:xfrm>
            <a:off x="355235" y="736783"/>
            <a:ext cx="8102965" cy="2216928"/>
          </a:xfrm>
          <a:ln>
            <a:solidFill>
              <a:schemeClr val="accent1"/>
            </a:solidFill>
          </a:ln>
        </p:spPr>
        <p:txBody>
          <a:bodyPr>
            <a:normAutofit/>
          </a:bodyPr>
          <a:lstStyle/>
          <a:p>
            <a:pPr lvl="0" fontAlgn="base"/>
            <a:r>
              <a:rPr lang="en-GB" sz="2000" b="0" dirty="0"/>
              <a:t>At its most basic level secularism simply entails </a:t>
            </a:r>
            <a:r>
              <a:rPr lang="en-GB" sz="2000" dirty="0"/>
              <a:t>a commitment to neutrality on the part of the state toward religious affairs</a:t>
            </a:r>
            <a:r>
              <a:rPr lang="en-GB" sz="2000" b="0" dirty="0"/>
              <a:t>, a commitment that the state should neither </a:t>
            </a:r>
            <a:r>
              <a:rPr lang="en-GB" sz="2000" b="0" dirty="0" err="1"/>
              <a:t>favor</a:t>
            </a:r>
            <a:r>
              <a:rPr lang="en-GB" sz="2000" b="0" dirty="0"/>
              <a:t>, </a:t>
            </a:r>
            <a:r>
              <a:rPr lang="en-GB" sz="2000" b="0" dirty="0" err="1"/>
              <a:t>disfavor</a:t>
            </a:r>
            <a:r>
              <a:rPr lang="en-GB" sz="2000" b="0" dirty="0"/>
              <a:t>, promote, nor discourage any particular religious (or nonreligious) belief and viewpoint over another. </a:t>
            </a:r>
            <a:r>
              <a:rPr lang="hr-HR" sz="2000" dirty="0"/>
              <a:t> </a:t>
            </a:r>
            <a:endParaRPr lang="en-GB" sz="2000" dirty="0"/>
          </a:p>
        </p:txBody>
      </p:sp>
      <p:pic>
        <p:nvPicPr>
          <p:cNvPr id="4" name="Picture 3" descr="Exploring-Secular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5" y="4737239"/>
            <a:ext cx="2105269" cy="306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744" y="4631028"/>
            <a:ext cx="1914768" cy="518985"/>
          </a:xfrm>
          <a:prstGeom prst="rect">
            <a:avLst/>
          </a:prstGeom>
        </p:spPr>
      </p:pic>
      <p:sp>
        <p:nvSpPr>
          <p:cNvPr id="9" name="TextBox 8"/>
          <p:cNvSpPr txBox="1"/>
          <p:nvPr/>
        </p:nvSpPr>
        <p:spPr>
          <a:xfrm>
            <a:off x="1950698" y="177617"/>
            <a:ext cx="4682717" cy="432768"/>
          </a:xfrm>
          <a:prstGeom prst="rect">
            <a:avLst/>
          </a:prstGeom>
          <a:noFill/>
          <a:ln>
            <a:solidFill>
              <a:schemeClr val="accent1"/>
            </a:solidFill>
          </a:ln>
        </p:spPr>
        <p:txBody>
          <a:bodyPr wrap="square" rtlCol="0">
            <a:noAutofit/>
          </a:bodyPr>
          <a:lstStyle/>
          <a:p>
            <a:pPr algn="ctr"/>
            <a:r>
              <a:rPr lang="en-US" sz="2000" b="1" dirty="0">
                <a:latin typeface="Helvetica"/>
              </a:rPr>
              <a:t>So, what is secularism then?</a:t>
            </a:r>
          </a:p>
        </p:txBody>
      </p:sp>
      <p:pic>
        <p:nvPicPr>
          <p:cNvPr id="15362" name="Picture 2" descr="News Journalists and the Pretense of Partisan Neutrality | MediaVillage"/>
          <p:cNvPicPr>
            <a:picLocks noChangeAspect="1" noChangeArrowheads="1"/>
          </p:cNvPicPr>
          <p:nvPr/>
        </p:nvPicPr>
        <p:blipFill>
          <a:blip r:embed="rId5"/>
          <a:srcRect/>
          <a:stretch>
            <a:fillRect/>
          </a:stretch>
        </p:blipFill>
        <p:spPr bwMode="auto">
          <a:xfrm>
            <a:off x="2576641" y="2953711"/>
            <a:ext cx="3169432" cy="2189789"/>
          </a:xfrm>
          <a:prstGeom prst="rect">
            <a:avLst/>
          </a:prstGeom>
          <a:noFill/>
        </p:spPr>
      </p:pic>
    </p:spTree>
    <p:extLst>
      <p:ext uri="{BB962C8B-B14F-4D97-AF65-F5344CB8AC3E}">
        <p14:creationId xmlns:p14="http://schemas.microsoft.com/office/powerpoint/2010/main" val="22406756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505-Background-1.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 y="-111832"/>
            <a:ext cx="9150513" cy="4630616"/>
          </a:xfrm>
          <a:prstGeom prst="rect">
            <a:avLst/>
          </a:prstGeom>
          <a:noFill/>
        </p:spPr>
      </p:pic>
      <p:sp>
        <p:nvSpPr>
          <p:cNvPr id="2" name="Title 1"/>
          <p:cNvSpPr>
            <a:spLocks noGrp="1"/>
          </p:cNvSpPr>
          <p:nvPr>
            <p:ph type="ctrTitle"/>
          </p:nvPr>
        </p:nvSpPr>
        <p:spPr>
          <a:xfrm>
            <a:off x="96065" y="499960"/>
            <a:ext cx="8968994" cy="3006337"/>
          </a:xfrm>
          <a:ln>
            <a:solidFill>
              <a:schemeClr val="accent1"/>
            </a:solidFill>
          </a:ln>
        </p:spPr>
        <p:txBody>
          <a:bodyPr>
            <a:normAutofit/>
          </a:bodyPr>
          <a:lstStyle/>
          <a:p>
            <a:pPr lvl="0" fontAlgn="base"/>
            <a:r>
              <a:rPr lang="en-GB" sz="2000" b="0" dirty="0"/>
              <a:t>Simply because when the state promotes one religion or belief system over the other (by giving it a special position of importance and influence and funding its organisations), it creates a privilege for it, and at the same time it </a:t>
            </a:r>
            <a:r>
              <a:rPr lang="en-GB" sz="2000" b="0" i="1" dirty="0"/>
              <a:t>indirectly discriminates </a:t>
            </a:r>
            <a:r>
              <a:rPr lang="en-GB" sz="2000" b="0" dirty="0"/>
              <a:t>towards other religions, or those without religion who don’t get the same treatment. </a:t>
            </a:r>
            <a:br>
              <a:rPr lang="en-GB" sz="2000" b="0" dirty="0"/>
            </a:br>
            <a:br>
              <a:rPr lang="en-GB" sz="2000" b="0" dirty="0"/>
            </a:br>
            <a:r>
              <a:rPr lang="en-GB" sz="2000" b="0" dirty="0"/>
              <a:t>Secularism is a commitment to </a:t>
            </a:r>
            <a:r>
              <a:rPr lang="en-GB" sz="2000" dirty="0"/>
              <a:t>equality of religion or belief </a:t>
            </a:r>
            <a:r>
              <a:rPr lang="en-GB" sz="2000" b="0" dirty="0"/>
              <a:t>that can only occur if the state commits to neutrality and separation of the Religion and the State. </a:t>
            </a:r>
            <a:endParaRPr lang="en-GB" sz="2000" dirty="0"/>
          </a:p>
        </p:txBody>
      </p:sp>
      <p:pic>
        <p:nvPicPr>
          <p:cNvPr id="4" name="Picture 3" descr="Exploring-Secular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5" y="4737239"/>
            <a:ext cx="2105269" cy="306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744" y="4631028"/>
            <a:ext cx="1914768" cy="518985"/>
          </a:xfrm>
          <a:prstGeom prst="rect">
            <a:avLst/>
          </a:prstGeom>
        </p:spPr>
      </p:pic>
      <p:sp>
        <p:nvSpPr>
          <p:cNvPr id="9" name="TextBox 8"/>
          <p:cNvSpPr txBox="1"/>
          <p:nvPr/>
        </p:nvSpPr>
        <p:spPr>
          <a:xfrm>
            <a:off x="911541" y="1"/>
            <a:ext cx="7315200" cy="407861"/>
          </a:xfrm>
          <a:prstGeom prst="rect">
            <a:avLst/>
          </a:prstGeom>
          <a:noFill/>
          <a:ln>
            <a:solidFill>
              <a:schemeClr val="accent1"/>
            </a:solidFill>
          </a:ln>
        </p:spPr>
        <p:txBody>
          <a:bodyPr wrap="square" rtlCol="0">
            <a:noAutofit/>
          </a:bodyPr>
          <a:lstStyle/>
          <a:p>
            <a:pPr algn="ctr"/>
            <a:r>
              <a:rPr lang="en-US" b="1" dirty="0">
                <a:latin typeface="Helvetica"/>
              </a:rPr>
              <a:t>Why should the state not favor one religion over the other?</a:t>
            </a:r>
          </a:p>
        </p:txBody>
      </p:sp>
      <p:pic>
        <p:nvPicPr>
          <p:cNvPr id="14340" name="Picture 4" descr="How Religious Teachings in Public Schools Violates Human Rights: Joint  Presentation Before Argentina&amp;#39;s Supreme Court - CCLA"/>
          <p:cNvPicPr>
            <a:picLocks noChangeAspect="1" noChangeArrowheads="1"/>
          </p:cNvPicPr>
          <p:nvPr/>
        </p:nvPicPr>
        <p:blipFill>
          <a:blip r:embed="rId5"/>
          <a:srcRect/>
          <a:stretch>
            <a:fillRect/>
          </a:stretch>
        </p:blipFill>
        <p:spPr bwMode="auto">
          <a:xfrm>
            <a:off x="2818422" y="3579871"/>
            <a:ext cx="2795663" cy="1463698"/>
          </a:xfrm>
          <a:prstGeom prst="rect">
            <a:avLst/>
          </a:prstGeom>
          <a:noFill/>
        </p:spPr>
      </p:pic>
    </p:spTree>
    <p:extLst>
      <p:ext uri="{BB962C8B-B14F-4D97-AF65-F5344CB8AC3E}">
        <p14:creationId xmlns:p14="http://schemas.microsoft.com/office/powerpoint/2010/main" val="22406756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505-Background-1.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 y="1"/>
            <a:ext cx="9150513" cy="4630616"/>
          </a:xfrm>
          <a:prstGeom prst="rect">
            <a:avLst/>
          </a:prstGeom>
          <a:noFill/>
        </p:spPr>
      </p:pic>
      <p:sp>
        <p:nvSpPr>
          <p:cNvPr id="2" name="Title 1"/>
          <p:cNvSpPr>
            <a:spLocks noGrp="1"/>
          </p:cNvSpPr>
          <p:nvPr>
            <p:ph type="ctrTitle"/>
          </p:nvPr>
        </p:nvSpPr>
        <p:spPr>
          <a:xfrm>
            <a:off x="306575" y="631528"/>
            <a:ext cx="8534818" cy="3670757"/>
          </a:xfrm>
          <a:ln>
            <a:solidFill>
              <a:schemeClr val="accent1"/>
            </a:solidFill>
          </a:ln>
        </p:spPr>
        <p:txBody>
          <a:bodyPr>
            <a:normAutofit/>
          </a:bodyPr>
          <a:lstStyle/>
          <a:p>
            <a:pPr fontAlgn="base"/>
            <a:r>
              <a:rPr lang="en-GB" sz="2000" b="0" dirty="0"/>
              <a:t>Secularism does not equate to atheism or antitheism. It does not want to remove religion from the public space (although some might argue that some negative forms of religion should be restricted from public space).</a:t>
            </a:r>
            <a:br>
              <a:rPr lang="en-GB" sz="2000" b="0" dirty="0"/>
            </a:br>
            <a:r>
              <a:rPr lang="en-GB" sz="2000" b="0" dirty="0"/>
              <a:t> </a:t>
            </a:r>
            <a:br>
              <a:rPr lang="en-GB" sz="2000" b="0" dirty="0"/>
            </a:br>
            <a:r>
              <a:rPr lang="en-GB" sz="2000" b="0" dirty="0"/>
              <a:t>It wants religious people and organisations to participate in public space on an equal playing field without any group receiving special privileges and for this reason both atheists and followers of a religion can both be secularist. </a:t>
            </a:r>
            <a:br>
              <a:rPr lang="en-GB" sz="2000" b="0" dirty="0"/>
            </a:br>
            <a:br>
              <a:rPr lang="en-GB" sz="2000" b="0" dirty="0"/>
            </a:br>
            <a:r>
              <a:rPr lang="en-GB" sz="2000" b="0" dirty="0"/>
              <a:t>In order for that to happen 3 principles of secularism need to be met. </a:t>
            </a:r>
            <a:endParaRPr lang="en-GB" sz="2000" dirty="0"/>
          </a:p>
        </p:txBody>
      </p:sp>
      <p:pic>
        <p:nvPicPr>
          <p:cNvPr id="4" name="Picture 3" descr="Exploring-Secular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5" y="4737239"/>
            <a:ext cx="2105269" cy="306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744" y="4631028"/>
            <a:ext cx="1914768" cy="518985"/>
          </a:xfrm>
          <a:prstGeom prst="rect">
            <a:avLst/>
          </a:prstGeom>
        </p:spPr>
      </p:pic>
      <p:sp>
        <p:nvSpPr>
          <p:cNvPr id="9" name="TextBox 8"/>
          <p:cNvSpPr txBox="1"/>
          <p:nvPr/>
        </p:nvSpPr>
        <p:spPr>
          <a:xfrm>
            <a:off x="2052466" y="111833"/>
            <a:ext cx="4515164" cy="348656"/>
          </a:xfrm>
          <a:prstGeom prst="rect">
            <a:avLst/>
          </a:prstGeom>
          <a:noFill/>
          <a:ln>
            <a:solidFill>
              <a:schemeClr val="accent1"/>
            </a:solidFill>
          </a:ln>
        </p:spPr>
        <p:txBody>
          <a:bodyPr wrap="square" rtlCol="0">
            <a:noAutofit/>
          </a:bodyPr>
          <a:lstStyle/>
          <a:p>
            <a:pPr algn="ctr"/>
            <a:r>
              <a:rPr lang="en-US" b="1" dirty="0">
                <a:latin typeface="Helvetica"/>
              </a:rPr>
              <a:t>What secularism isn’t?</a:t>
            </a:r>
          </a:p>
        </p:txBody>
      </p:sp>
    </p:spTree>
    <p:extLst>
      <p:ext uri="{BB962C8B-B14F-4D97-AF65-F5344CB8AC3E}">
        <p14:creationId xmlns:p14="http://schemas.microsoft.com/office/powerpoint/2010/main" val="22406756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505-Background-1.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 y="0"/>
            <a:ext cx="9150513" cy="4630616"/>
          </a:xfrm>
          <a:prstGeom prst="rect">
            <a:avLst/>
          </a:prstGeom>
          <a:noFill/>
        </p:spPr>
      </p:pic>
      <p:sp>
        <p:nvSpPr>
          <p:cNvPr id="2" name="Title 1"/>
          <p:cNvSpPr>
            <a:spLocks noGrp="1"/>
          </p:cNvSpPr>
          <p:nvPr>
            <p:ph type="ctrTitle"/>
          </p:nvPr>
        </p:nvSpPr>
        <p:spPr>
          <a:xfrm>
            <a:off x="434176" y="638106"/>
            <a:ext cx="8024024" cy="3545767"/>
          </a:xfrm>
          <a:ln>
            <a:solidFill>
              <a:schemeClr val="accent1"/>
            </a:solidFill>
          </a:ln>
        </p:spPr>
        <p:txBody>
          <a:bodyPr>
            <a:normAutofit/>
          </a:bodyPr>
          <a:lstStyle/>
          <a:p>
            <a:pPr lvl="0" fontAlgn="base"/>
            <a:r>
              <a:rPr lang="en-GB" sz="2400" dirty="0"/>
              <a:t>1. Separation </a:t>
            </a:r>
            <a:br>
              <a:rPr lang="en-GB" sz="2400" dirty="0"/>
            </a:br>
            <a:br>
              <a:rPr lang="en-GB" sz="2400" dirty="0"/>
            </a:br>
            <a:r>
              <a:rPr lang="en-GB" sz="2400" dirty="0"/>
              <a:t>2. Freedom </a:t>
            </a:r>
            <a:br>
              <a:rPr lang="en-GB" sz="2400" dirty="0"/>
            </a:br>
            <a:br>
              <a:rPr lang="en-GB" sz="2400" dirty="0"/>
            </a:br>
            <a:r>
              <a:rPr lang="en-GB" sz="2400" dirty="0"/>
              <a:t>3. Equality </a:t>
            </a:r>
          </a:p>
        </p:txBody>
      </p:sp>
      <p:pic>
        <p:nvPicPr>
          <p:cNvPr id="4" name="Picture 3" descr="Exploring-Secular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5" y="4737239"/>
            <a:ext cx="2105269" cy="306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744" y="4631028"/>
            <a:ext cx="1914768" cy="518985"/>
          </a:xfrm>
          <a:prstGeom prst="rect">
            <a:avLst/>
          </a:prstGeom>
        </p:spPr>
      </p:pic>
      <p:sp>
        <p:nvSpPr>
          <p:cNvPr id="9" name="TextBox 8"/>
          <p:cNvSpPr txBox="1"/>
          <p:nvPr/>
        </p:nvSpPr>
        <p:spPr>
          <a:xfrm>
            <a:off x="1670919" y="98676"/>
            <a:ext cx="4817772" cy="399875"/>
          </a:xfrm>
          <a:prstGeom prst="rect">
            <a:avLst/>
          </a:prstGeom>
          <a:noFill/>
          <a:ln>
            <a:solidFill>
              <a:schemeClr val="accent1"/>
            </a:solidFill>
          </a:ln>
        </p:spPr>
        <p:txBody>
          <a:bodyPr wrap="square" rtlCol="0">
            <a:noAutofit/>
          </a:bodyPr>
          <a:lstStyle/>
          <a:p>
            <a:pPr algn="ctr"/>
            <a:r>
              <a:rPr lang="en-US" b="1" dirty="0">
                <a:latin typeface="Helvetica"/>
              </a:rPr>
              <a:t>What are the 3 principles of secularism?</a:t>
            </a:r>
          </a:p>
        </p:txBody>
      </p:sp>
      <p:pic>
        <p:nvPicPr>
          <p:cNvPr id="7" name="Picture 4" descr="How Religious Teachings in Public Schools Violates Human Rights: Joint  Presentation Before Argentina&amp;#39;s Supreme Court - CCLA"/>
          <p:cNvPicPr>
            <a:picLocks noChangeAspect="1" noChangeArrowheads="1"/>
          </p:cNvPicPr>
          <p:nvPr/>
        </p:nvPicPr>
        <p:blipFill>
          <a:blip r:embed="rId5"/>
          <a:srcRect/>
          <a:stretch>
            <a:fillRect/>
          </a:stretch>
        </p:blipFill>
        <p:spPr bwMode="auto">
          <a:xfrm>
            <a:off x="5473244" y="882592"/>
            <a:ext cx="2875265" cy="1505374"/>
          </a:xfrm>
          <a:prstGeom prst="rect">
            <a:avLst/>
          </a:prstGeom>
          <a:noFill/>
        </p:spPr>
      </p:pic>
      <p:pic>
        <p:nvPicPr>
          <p:cNvPr id="11266" name="Picture 2" descr="CHURCH &amp;amp; STATE | If You Want Social Justice, Work For Church-State  Separation - TheHumanist.com"/>
          <p:cNvPicPr>
            <a:picLocks noChangeAspect="1" noChangeArrowheads="1"/>
          </p:cNvPicPr>
          <p:nvPr/>
        </p:nvPicPr>
        <p:blipFill>
          <a:blip r:embed="rId6"/>
          <a:srcRect/>
          <a:stretch>
            <a:fillRect/>
          </a:stretch>
        </p:blipFill>
        <p:spPr bwMode="auto">
          <a:xfrm>
            <a:off x="567546" y="769398"/>
            <a:ext cx="2474874" cy="1618568"/>
          </a:xfrm>
          <a:prstGeom prst="rect">
            <a:avLst/>
          </a:prstGeom>
          <a:noFill/>
        </p:spPr>
      </p:pic>
      <p:pic>
        <p:nvPicPr>
          <p:cNvPr id="11268" name="Picture 4" descr="Freedom of Religion &amp;amp; Belief - EEA"/>
          <p:cNvPicPr>
            <a:picLocks noChangeAspect="1" noChangeArrowheads="1"/>
          </p:cNvPicPr>
          <p:nvPr/>
        </p:nvPicPr>
        <p:blipFill>
          <a:blip r:embed="rId7"/>
          <a:srcRect/>
          <a:stretch>
            <a:fillRect/>
          </a:stretch>
        </p:blipFill>
        <p:spPr bwMode="auto">
          <a:xfrm>
            <a:off x="2552363" y="3433360"/>
            <a:ext cx="4067897" cy="1716653"/>
          </a:xfrm>
          <a:prstGeom prst="rect">
            <a:avLst/>
          </a:prstGeom>
          <a:noFill/>
        </p:spPr>
      </p:pic>
    </p:spTree>
    <p:extLst>
      <p:ext uri="{BB962C8B-B14F-4D97-AF65-F5344CB8AC3E}">
        <p14:creationId xmlns:p14="http://schemas.microsoft.com/office/powerpoint/2010/main" val="22406756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505-Background-1.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 y="1"/>
            <a:ext cx="9150513" cy="4630616"/>
          </a:xfrm>
          <a:prstGeom prst="rect">
            <a:avLst/>
          </a:prstGeom>
          <a:noFill/>
        </p:spPr>
      </p:pic>
      <p:sp>
        <p:nvSpPr>
          <p:cNvPr id="3" name="Content Placeholder 2">
            <a:extLst>
              <a:ext uri="{FF2B5EF4-FFF2-40B4-BE49-F238E27FC236}">
                <a16:creationId xmlns:a16="http://schemas.microsoft.com/office/drawing/2014/main" id="{9B443231-91BB-4E20-8CFE-22035358603B}"/>
              </a:ext>
            </a:extLst>
          </p:cNvPr>
          <p:cNvSpPr>
            <a:spLocks noGrp="1"/>
          </p:cNvSpPr>
          <p:nvPr>
            <p:ph idx="1"/>
          </p:nvPr>
        </p:nvSpPr>
        <p:spPr>
          <a:xfrm>
            <a:off x="457200" y="342078"/>
            <a:ext cx="8229600" cy="2637946"/>
          </a:xfrm>
          <a:ln>
            <a:solidFill>
              <a:schemeClr val="accent1"/>
            </a:solidFill>
          </a:ln>
        </p:spPr>
        <p:txBody>
          <a:bodyPr anchor="ctr">
            <a:normAutofit/>
          </a:bodyPr>
          <a:lstStyle/>
          <a:p>
            <a:pPr marL="0" indent="0">
              <a:buNone/>
            </a:pPr>
            <a:r>
              <a:rPr lang="en-US" sz="2800" b="1" dirty="0"/>
              <a:t>1. Separation</a:t>
            </a:r>
            <a:r>
              <a:rPr lang="en-US" sz="2800" dirty="0"/>
              <a:t> of religious institutions from state institutions and a public sphere where religion may participate, but not dominate.</a:t>
            </a:r>
          </a:p>
        </p:txBody>
      </p:sp>
      <p:pic>
        <p:nvPicPr>
          <p:cNvPr id="4" name="Picture 3" descr="Exploring-Secular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5" y="4737239"/>
            <a:ext cx="2105269" cy="306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744" y="4631028"/>
            <a:ext cx="1914768" cy="518985"/>
          </a:xfrm>
          <a:prstGeom prst="rect">
            <a:avLst/>
          </a:prstGeom>
        </p:spPr>
      </p:pic>
      <p:sp>
        <p:nvSpPr>
          <p:cNvPr id="9" name="TextBox 8"/>
          <p:cNvSpPr txBox="1"/>
          <p:nvPr/>
        </p:nvSpPr>
        <p:spPr>
          <a:xfrm>
            <a:off x="2266462" y="4728306"/>
            <a:ext cx="4682717" cy="307777"/>
          </a:xfrm>
          <a:prstGeom prst="rect">
            <a:avLst/>
          </a:prstGeom>
          <a:noFill/>
        </p:spPr>
        <p:txBody>
          <a:bodyPr wrap="square" rtlCol="0">
            <a:normAutofit/>
          </a:bodyPr>
          <a:lstStyle/>
          <a:p>
            <a:pPr algn="ctr"/>
            <a:r>
              <a:rPr lang="en-US" sz="1400" b="1" dirty="0">
                <a:latin typeface="Helvetica"/>
              </a:rPr>
              <a:t>What is secularism?</a:t>
            </a:r>
          </a:p>
        </p:txBody>
      </p:sp>
      <p:sp>
        <p:nvSpPr>
          <p:cNvPr id="7" name="TextBox 6"/>
          <p:cNvSpPr txBox="1"/>
          <p:nvPr/>
        </p:nvSpPr>
        <p:spPr>
          <a:xfrm>
            <a:off x="1960369" y="498551"/>
            <a:ext cx="4817772" cy="399875"/>
          </a:xfrm>
          <a:prstGeom prst="rect">
            <a:avLst/>
          </a:prstGeom>
          <a:noFill/>
          <a:ln>
            <a:solidFill>
              <a:schemeClr val="accent1"/>
            </a:solidFill>
          </a:ln>
        </p:spPr>
        <p:txBody>
          <a:bodyPr wrap="square" rtlCol="0">
            <a:noAutofit/>
          </a:bodyPr>
          <a:lstStyle/>
          <a:p>
            <a:pPr algn="ctr"/>
            <a:r>
              <a:rPr lang="en-US" b="1" dirty="0">
                <a:latin typeface="Helvetica"/>
              </a:rPr>
              <a:t>What are the 3 principles of secularism?</a:t>
            </a:r>
          </a:p>
        </p:txBody>
      </p:sp>
      <p:pic>
        <p:nvPicPr>
          <p:cNvPr id="8" name="Picture 2" descr="CHURCH &amp;amp; STATE | If You Want Social Justice, Work For Church-State  Separation - TheHumanist.com"/>
          <p:cNvPicPr>
            <a:picLocks noChangeAspect="1" noChangeArrowheads="1"/>
          </p:cNvPicPr>
          <p:nvPr/>
        </p:nvPicPr>
        <p:blipFill>
          <a:blip r:embed="rId5"/>
          <a:srcRect/>
          <a:stretch>
            <a:fillRect/>
          </a:stretch>
        </p:blipFill>
        <p:spPr bwMode="auto">
          <a:xfrm>
            <a:off x="3267789" y="2690296"/>
            <a:ext cx="2474874" cy="1618568"/>
          </a:xfrm>
          <a:prstGeom prst="rect">
            <a:avLst/>
          </a:prstGeom>
          <a:noFill/>
        </p:spPr>
      </p:pic>
    </p:spTree>
    <p:extLst>
      <p:ext uri="{BB962C8B-B14F-4D97-AF65-F5344CB8AC3E}">
        <p14:creationId xmlns:p14="http://schemas.microsoft.com/office/powerpoint/2010/main" val="94365795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25241B9C8DD9249B714D8777F6D6280" ma:contentTypeVersion="9" ma:contentTypeDescription="Create a new document." ma:contentTypeScope="" ma:versionID="a66f4f8113110f0427e162aefb92d93f">
  <xsd:schema xmlns:xsd="http://www.w3.org/2001/XMLSchema" xmlns:xs="http://www.w3.org/2001/XMLSchema" xmlns:p="http://schemas.microsoft.com/office/2006/metadata/properties" xmlns:ns2="23675736-5309-4c8f-b943-bcff953af2fd" xmlns:ns3="869b221a-0216-413a-8410-439dfb06457d" targetNamespace="http://schemas.microsoft.com/office/2006/metadata/properties" ma:root="true" ma:fieldsID="4fd603fe4f5661d6efc8b236e38ce44e" ns2:_="" ns3:_="">
    <xsd:import namespace="23675736-5309-4c8f-b943-bcff953af2fd"/>
    <xsd:import namespace="869b221a-0216-413a-8410-439dfb06457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675736-5309-4c8f-b943-bcff953af2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9b221a-0216-413a-8410-439dfb06457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0F98A8-9DDA-4E16-961E-822A7CE0D8FD}">
  <ds:schemaRefs>
    <ds:schemaRef ds:uri="http://schemas.microsoft.com/office/infopath/2007/PartnerControls"/>
    <ds:schemaRef ds:uri="23675736-5309-4c8f-b943-bcff953af2fd"/>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C4645264-031E-4135-89BC-8F738C77A2BC}">
  <ds:schemaRefs>
    <ds:schemaRef ds:uri="http://schemas.microsoft.com/sharepoint/v3/contenttype/forms"/>
  </ds:schemaRefs>
</ds:datastoreItem>
</file>

<file path=customXml/itemProps3.xml><?xml version="1.0" encoding="utf-8"?>
<ds:datastoreItem xmlns:ds="http://schemas.openxmlformats.org/officeDocument/2006/customXml" ds:itemID="{D6EAF3AD-AA7D-4BD0-B92B-34A30C9455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675736-5309-4c8f-b943-bcff953af2fd"/>
    <ds:schemaRef ds:uri="869b221a-0216-413a-8410-439dfb0645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739</TotalTime>
  <Words>509</Words>
  <Application>Microsoft Office PowerPoint</Application>
  <PresentationFormat>On-screen Show (16:9)</PresentationFormat>
  <Paragraphs>41</Paragraphs>
  <Slides>16</Slides>
  <Notes>0</Notes>
  <HiddenSlides>0</HiddenSlides>
  <MMClips>2</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What is secularism?</vt:lpstr>
      <vt:lpstr>Religious demographics in UK   Population census of 2001 shows that 71.6% people self-professed to be Christian.  In 2011 that number dropped to 59.5% and the number of other world religions and non-religious worldviews has increased.  Recent surveys show that this trend is increasing rapidly with increased numbers non-religious, of different religious minorities, but also diversity among Christians themselves with different Christian denominations.  </vt:lpstr>
      <vt:lpstr>Religious demographics in UK    In 2015 YouGov survey has found that 49% were saying they are Christian while 42% say they have no religion.   Given the trends we can expect that non-Christian minorities rise to 10% percent and increased number of people who do not belong to any religion. </vt:lpstr>
      <vt:lpstr>Why is this change in religious demographics important?  Increase in diversity of religious and non-religious worldviews means that we need to think about how should we organise our society so it is fair for all groups.  This is something that was always important but even more increasingly today.  And this is where secularism comes in - it is the idea that all worldviews should be given equal playing field and the same rights and freedoms without anyone being discriminated. </vt:lpstr>
      <vt:lpstr>At its most basic level secularism simply entails a commitment to neutrality on the part of the state toward religious affairs, a commitment that the state should neither favor, disfavor, promote, nor discourage any particular religious (or nonreligious) belief and viewpoint over another.  </vt:lpstr>
      <vt:lpstr>Simply because when the state promotes one religion or belief system over the other (by giving it a special position of importance and influence and funding its organisations), it creates a privilege for it, and at the same time it indirectly discriminates towards other religions, or those without religion who don’t get the same treatment.   Secularism is a commitment to equality of religion or belief that can only occur if the state commits to neutrality and separation of the Religion and the State. </vt:lpstr>
      <vt:lpstr>Secularism does not equate to atheism or antitheism. It does not want to remove religion from the public space (although some might argue that some negative forms of religion should be restricted from public space).   It wants religious people and organisations to participate in public space on an equal playing field without any group receiving special privileges and for this reason both atheists and followers of a religion can both be secularist.   In order for that to happen 3 principles of secularism need to be met. </vt:lpstr>
      <vt:lpstr>1. Separation   2. Freedom   3. Equality </vt:lpstr>
      <vt:lpstr>PowerPoint Presentation</vt:lpstr>
      <vt:lpstr>PowerPoint Presentation</vt:lpstr>
      <vt:lpstr>PowerPoint Presentation</vt:lpstr>
      <vt:lpstr>PowerPoint Presentation</vt:lpstr>
      <vt:lpstr>Why does secularism matter?</vt:lpstr>
      <vt:lpstr>Why does secularism matter?</vt:lpstr>
      <vt:lpstr>Are you a secularist?</vt:lpstr>
      <vt:lpstr>PowerPoint Presentation</vt:lpstr>
    </vt:vector>
  </TitlesOfParts>
  <Company>WhiteLight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Davis</dc:creator>
  <cp:lastModifiedBy>sinis</cp:lastModifiedBy>
  <cp:revision>87</cp:revision>
  <dcterms:created xsi:type="dcterms:W3CDTF">2019-01-28T16:10:46Z</dcterms:created>
  <dcterms:modified xsi:type="dcterms:W3CDTF">2022-10-18T12:35:22Z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0x010100B25241B9C8DD9249B714D8777F6D6280</vt:lpwstr>
  </property>
</Properties>
</file>