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autoAdjust="0"/>
  </p:normalViewPr>
  <p:slideViewPr>
    <p:cSldViewPr snapToGrid="0">
      <p:cViewPr varScale="1">
        <p:scale>
          <a:sx n="60" d="100"/>
          <a:sy n="60" d="100"/>
        </p:scale>
        <p:origin x="96" y="1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D80CF66E-5188-4E0E-9295-73E258F2EEA0}"/>
    <pc:docChg chg="undo custSel addSld modSld">
      <pc:chgData name="Jack Rivington" userId="58538a02-03e1-45bf-bcbf-5458d3171061" providerId="ADAL" clId="{D80CF66E-5188-4E0E-9295-73E258F2EEA0}" dt="2023-09-13T11:46:43.025" v="289" actId="255"/>
      <pc:docMkLst>
        <pc:docMk/>
      </pc:docMkLst>
      <pc:sldChg chg="modSp mod">
        <pc:chgData name="Jack Rivington" userId="58538a02-03e1-45bf-bcbf-5458d3171061" providerId="ADAL" clId="{D80CF66E-5188-4E0E-9295-73E258F2EEA0}" dt="2023-09-13T11:39:40.252" v="25" actId="20577"/>
        <pc:sldMkLst>
          <pc:docMk/>
          <pc:sldMk cId="4015239195" sldId="256"/>
        </pc:sldMkLst>
        <pc:spChg chg="mod">
          <ac:chgData name="Jack Rivington" userId="58538a02-03e1-45bf-bcbf-5458d3171061" providerId="ADAL" clId="{D80CF66E-5188-4E0E-9295-73E258F2EEA0}" dt="2023-09-13T11:39:40.252" v="25" actId="20577"/>
          <ac:spMkLst>
            <pc:docMk/>
            <pc:sldMk cId="4015239195" sldId="256"/>
            <ac:spMk id="2" creationId="{D1F5494D-ECB8-A361-872A-CD6F17B34AB6}"/>
          </ac:spMkLst>
        </pc:spChg>
      </pc:sldChg>
      <pc:sldChg chg="addSp delSp modSp mod">
        <pc:chgData name="Jack Rivington" userId="58538a02-03e1-45bf-bcbf-5458d3171061" providerId="ADAL" clId="{D80CF66E-5188-4E0E-9295-73E258F2EEA0}" dt="2023-09-13T11:45:49.400" v="221" actId="20577"/>
        <pc:sldMkLst>
          <pc:docMk/>
          <pc:sldMk cId="690299999" sldId="257"/>
        </pc:sldMkLst>
        <pc:spChg chg="del">
          <ac:chgData name="Jack Rivington" userId="58538a02-03e1-45bf-bcbf-5458d3171061" providerId="ADAL" clId="{D80CF66E-5188-4E0E-9295-73E258F2EEA0}" dt="2023-09-13T11:40:19.184" v="38" actId="478"/>
          <ac:spMkLst>
            <pc:docMk/>
            <pc:sldMk cId="690299999" sldId="257"/>
            <ac:spMk id="2" creationId="{D1F5494D-ECB8-A361-872A-CD6F17B34AB6}"/>
          </ac:spMkLst>
        </pc:spChg>
        <pc:spChg chg="mod">
          <ac:chgData name="Jack Rivington" userId="58538a02-03e1-45bf-bcbf-5458d3171061" providerId="ADAL" clId="{D80CF66E-5188-4E0E-9295-73E258F2EEA0}" dt="2023-09-13T11:45:49.400" v="221" actId="20577"/>
          <ac:spMkLst>
            <pc:docMk/>
            <pc:sldMk cId="690299999" sldId="257"/>
            <ac:spMk id="3" creationId="{D21BC13E-5B47-6923-C69D-2B3500DB5024}"/>
          </ac:spMkLst>
        </pc:spChg>
        <pc:spChg chg="add del mod">
          <ac:chgData name="Jack Rivington" userId="58538a02-03e1-45bf-bcbf-5458d3171061" providerId="ADAL" clId="{D80CF66E-5188-4E0E-9295-73E258F2EEA0}" dt="2023-09-13T11:40:19.746" v="39" actId="478"/>
          <ac:spMkLst>
            <pc:docMk/>
            <pc:sldMk cId="690299999" sldId="257"/>
            <ac:spMk id="7" creationId="{FE2E73E8-7A10-43FD-8A75-FD22B89EF436}"/>
          </ac:spMkLst>
        </pc:spChg>
      </pc:sldChg>
      <pc:sldChg chg="modSp mod">
        <pc:chgData name="Jack Rivington" userId="58538a02-03e1-45bf-bcbf-5458d3171061" providerId="ADAL" clId="{D80CF66E-5188-4E0E-9295-73E258F2EEA0}" dt="2023-09-13T11:44:33.718" v="176" actId="20577"/>
        <pc:sldMkLst>
          <pc:docMk/>
          <pc:sldMk cId="3933505351" sldId="258"/>
        </pc:sldMkLst>
        <pc:spChg chg="mod">
          <ac:chgData name="Jack Rivington" userId="58538a02-03e1-45bf-bcbf-5458d3171061" providerId="ADAL" clId="{D80CF66E-5188-4E0E-9295-73E258F2EEA0}" dt="2023-09-13T11:44:33.718" v="176" actId="20577"/>
          <ac:spMkLst>
            <pc:docMk/>
            <pc:sldMk cId="3933505351" sldId="258"/>
            <ac:spMk id="2" creationId="{D1F5494D-ECB8-A361-872A-CD6F17B34AB6}"/>
          </ac:spMkLst>
        </pc:spChg>
        <pc:spChg chg="mod">
          <ac:chgData name="Jack Rivington" userId="58538a02-03e1-45bf-bcbf-5458d3171061" providerId="ADAL" clId="{D80CF66E-5188-4E0E-9295-73E258F2EEA0}" dt="2023-09-13T11:44:20.530" v="150" actId="255"/>
          <ac:spMkLst>
            <pc:docMk/>
            <pc:sldMk cId="3933505351" sldId="258"/>
            <ac:spMk id="3" creationId="{D21BC13E-5B47-6923-C69D-2B3500DB5024}"/>
          </ac:spMkLst>
        </pc:spChg>
      </pc:sldChg>
      <pc:sldChg chg="modSp add mod">
        <pc:chgData name="Jack Rivington" userId="58538a02-03e1-45bf-bcbf-5458d3171061" providerId="ADAL" clId="{D80CF66E-5188-4E0E-9295-73E258F2EEA0}" dt="2023-09-13T11:45:28.646" v="193" actId="403"/>
        <pc:sldMkLst>
          <pc:docMk/>
          <pc:sldMk cId="1749982820" sldId="259"/>
        </pc:sldMkLst>
        <pc:spChg chg="mod">
          <ac:chgData name="Jack Rivington" userId="58538a02-03e1-45bf-bcbf-5458d3171061" providerId="ADAL" clId="{D80CF66E-5188-4E0E-9295-73E258F2EEA0}" dt="2023-09-13T11:45:09.258" v="179" actId="20577"/>
          <ac:spMkLst>
            <pc:docMk/>
            <pc:sldMk cId="1749982820" sldId="259"/>
            <ac:spMk id="2" creationId="{D1F5494D-ECB8-A361-872A-CD6F17B34AB6}"/>
          </ac:spMkLst>
        </pc:spChg>
        <pc:spChg chg="mod">
          <ac:chgData name="Jack Rivington" userId="58538a02-03e1-45bf-bcbf-5458d3171061" providerId="ADAL" clId="{D80CF66E-5188-4E0E-9295-73E258F2EEA0}" dt="2023-09-13T11:45:28.646" v="193" actId="403"/>
          <ac:spMkLst>
            <pc:docMk/>
            <pc:sldMk cId="1749982820" sldId="259"/>
            <ac:spMk id="3" creationId="{D21BC13E-5B47-6923-C69D-2B3500DB5024}"/>
          </ac:spMkLst>
        </pc:spChg>
      </pc:sldChg>
      <pc:sldChg chg="modSp add mod">
        <pc:chgData name="Jack Rivington" userId="58538a02-03e1-45bf-bcbf-5458d3171061" providerId="ADAL" clId="{D80CF66E-5188-4E0E-9295-73E258F2EEA0}" dt="2023-09-13T11:46:43.025" v="289" actId="255"/>
        <pc:sldMkLst>
          <pc:docMk/>
          <pc:sldMk cId="1783545522" sldId="260"/>
        </pc:sldMkLst>
        <pc:spChg chg="mod">
          <ac:chgData name="Jack Rivington" userId="58538a02-03e1-45bf-bcbf-5458d3171061" providerId="ADAL" clId="{D80CF66E-5188-4E0E-9295-73E258F2EEA0}" dt="2023-09-13T11:46:25.608" v="287" actId="20577"/>
          <ac:spMkLst>
            <pc:docMk/>
            <pc:sldMk cId="1783545522" sldId="260"/>
            <ac:spMk id="2" creationId="{D1F5494D-ECB8-A361-872A-CD6F17B34AB6}"/>
          </ac:spMkLst>
        </pc:spChg>
        <pc:spChg chg="mod">
          <ac:chgData name="Jack Rivington" userId="58538a02-03e1-45bf-bcbf-5458d3171061" providerId="ADAL" clId="{D80CF66E-5188-4E0E-9295-73E258F2EEA0}" dt="2023-09-13T11:46:43.025" v="289" actId="255"/>
          <ac:spMkLst>
            <pc:docMk/>
            <pc:sldMk cId="1783545522" sldId="260"/>
            <ac:spMk id="3" creationId="{D21BC13E-5B47-6923-C69D-2B3500DB5024}"/>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27723"/>
          </a:xfrm>
        </p:spPr>
        <p:txBody>
          <a:bodyPr>
            <a:normAutofit fontScale="90000"/>
          </a:bodyPr>
          <a:lstStyle/>
          <a:p>
            <a:r>
              <a:rPr lang="en-US" b="1" dirty="0">
                <a:latin typeface="+mn-lt"/>
              </a:rPr>
              <a:t>Obama, Abraham and Isaac</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2474106"/>
            <a:ext cx="9144000" cy="2242273"/>
          </a:xfrm>
        </p:spPr>
        <p:txBody>
          <a:bodyPr>
            <a:noAutofit/>
          </a:bodyPr>
          <a:lstStyle/>
          <a:p>
            <a:r>
              <a:rPr lang="en-GB" sz="3200" dirty="0"/>
              <a:t>Read the extract from Barack Obama’s 2006 keynote speech on faith and politics (delivered at the Call to Renewal’s Building a Covenant for a New America conference) on the topic of religion in politics.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35685"/>
          </a:xfrm>
        </p:spPr>
        <p:txBody>
          <a:bodyPr>
            <a:normAutofit/>
          </a:bodyPr>
          <a:lstStyle/>
          <a:p>
            <a:r>
              <a:rPr lang="en-US" sz="2400" b="1" dirty="0">
                <a:latin typeface="+mn-lt"/>
              </a:rPr>
              <a:t>Section 1 - Discuss the following in pairs or small groups</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63578"/>
            <a:ext cx="11261558" cy="4803541"/>
          </a:xfrm>
        </p:spPr>
        <p:txBody>
          <a:bodyPr>
            <a:noAutofit/>
          </a:bodyPr>
          <a:lstStyle/>
          <a:p>
            <a:pPr algn="l" rtl="0" fontAlgn="base"/>
            <a:r>
              <a:rPr lang="en-GB" sz="1900" b="0" i="0" dirty="0">
                <a:solidFill>
                  <a:srgbClr val="000000"/>
                </a:solidFill>
                <a:effectLst/>
              </a:rPr>
              <a:t>1. ‘The religiously motivated translate their concerns into universal, rather than religion-specific, values’ Can you explain what this means giving a real-life example?</a:t>
            </a:r>
          </a:p>
          <a:p>
            <a:pPr algn="l" rtl="0" fontAlgn="base"/>
            <a:r>
              <a:rPr lang="en-GB" sz="1900" b="0" i="0" dirty="0">
                <a:solidFill>
                  <a:srgbClr val="000000"/>
                </a:solidFill>
                <a:effectLst/>
              </a:rPr>
              <a:t>2. Can religion specific concerns also be universal? Can you give an example?</a:t>
            </a:r>
          </a:p>
          <a:p>
            <a:pPr algn="l" rtl="0" fontAlgn="base"/>
            <a:r>
              <a:rPr lang="en-GB" sz="1900" b="0" i="0" dirty="0">
                <a:solidFill>
                  <a:srgbClr val="000000"/>
                </a:solidFill>
                <a:effectLst/>
              </a:rPr>
              <a:t>3. What is a pluralistic democracy? What is its opposite?</a:t>
            </a:r>
          </a:p>
          <a:p>
            <a:pPr algn="l" rtl="0" fontAlgn="base"/>
            <a:r>
              <a:rPr lang="en-GB" sz="1900" b="0" i="0" dirty="0">
                <a:solidFill>
                  <a:srgbClr val="000000"/>
                </a:solidFill>
                <a:effectLst/>
              </a:rPr>
              <a:t>4. Obama says, ‘religion does not allow for compromise’, why could this be problematic if religion has an active role in the state or government?</a:t>
            </a:r>
          </a:p>
          <a:p>
            <a:pPr algn="l" rtl="0" fontAlgn="base"/>
            <a:r>
              <a:rPr lang="en-GB" sz="1900" b="0" i="0" dirty="0">
                <a:solidFill>
                  <a:srgbClr val="000000"/>
                </a:solidFill>
                <a:effectLst/>
              </a:rPr>
              <a:t>5. Is a religious person ever justified to say, ‘I did it because God/Gods told me to do it…’ when they break the law?</a:t>
            </a:r>
          </a:p>
          <a:p>
            <a:pPr algn="l" rtl="0" fontAlgn="base"/>
            <a:r>
              <a:rPr lang="en-GB" sz="1900" b="0" i="0" dirty="0">
                <a:solidFill>
                  <a:srgbClr val="000000"/>
                </a:solidFill>
                <a:effectLst/>
              </a:rPr>
              <a:t>6. Should religions be given special dispensation by the law – for example be allowed to gather and worship during a global pandemic?</a:t>
            </a:r>
          </a:p>
          <a:p>
            <a:pPr algn="l" rtl="0" fontAlgn="base"/>
            <a:r>
              <a:rPr lang="en-GB" sz="1900" b="0" i="0" dirty="0">
                <a:solidFill>
                  <a:srgbClr val="000000"/>
                </a:solidFill>
                <a:effectLst/>
              </a:rPr>
              <a:t>7. What does Obama use the story of </a:t>
            </a:r>
            <a:r>
              <a:rPr lang="en-GB" sz="1900" b="0" i="0" dirty="0" err="1">
                <a:solidFill>
                  <a:srgbClr val="000000"/>
                </a:solidFill>
                <a:effectLst/>
              </a:rPr>
              <a:t>of</a:t>
            </a:r>
            <a:r>
              <a:rPr lang="en-GB" sz="1900" b="0" i="0" dirty="0">
                <a:solidFill>
                  <a:srgbClr val="000000"/>
                </a:solidFill>
                <a:effectLst/>
              </a:rPr>
              <a:t> Abraham and Isaac to argue for?</a:t>
            </a:r>
          </a:p>
          <a:p>
            <a:pPr algn="l" rtl="0" fontAlgn="base"/>
            <a:r>
              <a:rPr lang="en-GB" sz="1900" b="0" i="0" dirty="0">
                <a:solidFill>
                  <a:srgbClr val="000000"/>
                </a:solidFill>
                <a:effectLst/>
              </a:rPr>
              <a:t>8. ‘…we do not hear what Abraham hears, do not see what Abraham sees, true as those experiences may be…’ this is respectful to the religious believer, but it makes its point. Why might Obama feel it important treat the person essentially about to commit the murder of a child with such respect?</a:t>
            </a:r>
          </a:p>
          <a:p>
            <a:pPr algn="l" rtl="0" fontAlgn="base"/>
            <a:endParaRPr lang="en-GB" sz="19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35685"/>
          </a:xfrm>
        </p:spPr>
        <p:txBody>
          <a:bodyPr>
            <a:normAutofit/>
          </a:bodyPr>
          <a:lstStyle/>
          <a:p>
            <a:r>
              <a:rPr lang="en-US" sz="2400" b="1" dirty="0">
                <a:latin typeface="+mn-lt"/>
              </a:rPr>
              <a:t>Section 2 - Discuss the following in pairs or small groups</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63578"/>
            <a:ext cx="11261558" cy="4803541"/>
          </a:xfrm>
        </p:spPr>
        <p:txBody>
          <a:bodyPr>
            <a:noAutofit/>
          </a:bodyPr>
          <a:lstStyle/>
          <a:p>
            <a:pPr algn="l" rtl="0" fontAlgn="base"/>
            <a:r>
              <a:rPr lang="en-GB" b="0" i="0" dirty="0">
                <a:solidFill>
                  <a:srgbClr val="000000"/>
                </a:solidFill>
                <a:effectLst/>
              </a:rPr>
              <a:t>1. What does Obama believe about most religious people in the US? What examples does he make to illustrate this belief?</a:t>
            </a:r>
          </a:p>
          <a:p>
            <a:pPr algn="l" rtl="0" fontAlgn="base"/>
            <a:r>
              <a:rPr lang="en-GB" b="0" i="0" dirty="0">
                <a:solidFill>
                  <a:srgbClr val="000000"/>
                </a:solidFill>
                <a:effectLst/>
              </a:rPr>
              <a:t>2. This is a very balanced speech – he uses a personal example to illustrate this pragmatism when he says saying the pledge didn’t make him feel oppressed. Can you come up with examples in the UK where religion and the state/government are linked in some way?</a:t>
            </a:r>
          </a:p>
          <a:p>
            <a:pPr algn="l" rtl="0" fontAlgn="base"/>
            <a:r>
              <a:rPr lang="en-GB" b="0" i="0" dirty="0">
                <a:solidFill>
                  <a:srgbClr val="000000"/>
                </a:solidFill>
                <a:effectLst/>
              </a:rPr>
              <a:t>3. Have you personally experienced a time when religious practice has entered a supposedly non-religious setting? If so, how did this feel?</a:t>
            </a:r>
          </a:p>
          <a:p>
            <a:pPr algn="l" rtl="0" fontAlgn="base"/>
            <a:r>
              <a:rPr lang="en-GB" b="0" i="0" dirty="0">
                <a:solidFill>
                  <a:srgbClr val="000000"/>
                </a:solidFill>
                <a:effectLst/>
              </a:rPr>
              <a:t>4. Can you summarise Obama’s message in stimulus 2 – feedback your summary to the class and invite discussion. What is the crux of his speech?</a:t>
            </a:r>
          </a:p>
          <a:p>
            <a:pPr algn="l" rtl="0" fontAlgn="base"/>
            <a:endParaRPr lang="en-GB" sz="19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49982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35685"/>
          </a:xfrm>
        </p:spPr>
        <p:txBody>
          <a:bodyPr>
            <a:normAutofit/>
          </a:bodyPr>
          <a:lstStyle/>
          <a:p>
            <a:r>
              <a:rPr lang="en-US" sz="2400" b="1" dirty="0">
                <a:latin typeface="+mn-lt"/>
              </a:rPr>
              <a:t>Extension Task</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63578"/>
            <a:ext cx="11261558" cy="4803541"/>
          </a:xfrm>
        </p:spPr>
        <p:txBody>
          <a:bodyPr>
            <a:noAutofit/>
          </a:bodyPr>
          <a:lstStyle/>
          <a:p>
            <a:pPr algn="l" rtl="0" fontAlgn="base"/>
            <a:r>
              <a:rPr lang="en-GB" sz="2200" b="0" i="0" dirty="0">
                <a:solidFill>
                  <a:srgbClr val="000000"/>
                </a:solidFill>
                <a:effectLst/>
              </a:rPr>
              <a:t>Watch the whole of Obama’s speech.</a:t>
            </a:r>
          </a:p>
          <a:p>
            <a:pPr marL="342900" indent="-342900" algn="l" rtl="0" fontAlgn="base">
              <a:buFont typeface="Arial" panose="020B0604020202020204" pitchFamily="34" charset="0"/>
              <a:buChar char="•"/>
            </a:pPr>
            <a:r>
              <a:rPr lang="en-GB" sz="2200" b="0" i="0" dirty="0">
                <a:solidFill>
                  <a:srgbClr val="000000"/>
                </a:solidFill>
                <a:effectLst/>
              </a:rPr>
              <a:t>Imagine you are giving a speech on the role of religion in politics. Half of the audience will be members of the “Religion Should Govern’ party and half will be members of the ‘No to Religion in Politics’ party What will your speech be and how will it address the concerns of both groups? </a:t>
            </a:r>
          </a:p>
          <a:p>
            <a:pPr marL="342900" indent="-342900" algn="l" rtl="0" fontAlgn="base">
              <a:buFont typeface="Arial" panose="020B0604020202020204" pitchFamily="34" charset="0"/>
              <a:buChar char="•"/>
            </a:pPr>
            <a:r>
              <a:rPr lang="en-GB" sz="2200" b="0" i="0" dirty="0">
                <a:solidFill>
                  <a:srgbClr val="000000"/>
                </a:solidFill>
                <a:effectLst/>
              </a:rPr>
              <a:t>Try to find three examples of speeches addressing the theme of religion in politics. At least one should be from a secularist perspective and at least two should come from the UK. Compare these speeches to the extract. What are the similarities and differences? </a:t>
            </a:r>
          </a:p>
          <a:p>
            <a:pPr marL="342900" indent="-342900" algn="l" rtl="0" fontAlgn="base">
              <a:buFont typeface="Arial" panose="020B0604020202020204" pitchFamily="34" charset="0"/>
              <a:buChar char="•"/>
            </a:pPr>
            <a:r>
              <a:rPr lang="en-GB" sz="2200" b="0" i="0" dirty="0">
                <a:solidFill>
                  <a:srgbClr val="000000"/>
                </a:solidFill>
                <a:effectLst/>
              </a:rPr>
              <a:t>Find contemporary news coverage of this speech. What were some of the positive and negative responses? </a:t>
            </a:r>
          </a:p>
          <a:p>
            <a:pPr marL="342900" indent="-342900" algn="l" rtl="0" fontAlgn="base">
              <a:buFont typeface="Arial" panose="020B0604020202020204" pitchFamily="34" charset="0"/>
              <a:buChar char="•"/>
            </a:pPr>
            <a:r>
              <a:rPr lang="en-GB" sz="2200" b="0" i="0" dirty="0">
                <a:solidFill>
                  <a:srgbClr val="000000"/>
                </a:solidFill>
                <a:effectLst/>
              </a:rPr>
              <a:t>Find examples of UK opinion polls on the role of religion in politics. Write a short report or news story on your findings.</a:t>
            </a:r>
          </a:p>
          <a:p>
            <a:pPr algn="l" rtl="0" fontAlgn="base"/>
            <a:endParaRPr lang="en-GB" sz="2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83545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577</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Obama, Abraham and Isaac</vt:lpstr>
      <vt:lpstr>PowerPoint Presentation</vt:lpstr>
      <vt:lpstr>Section 1 - Discuss the following in pairs or small groups</vt:lpstr>
      <vt:lpstr>Section 2 - Discuss the following in pairs or small groups</vt:lpstr>
      <vt:lpstr>Extension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2023-09-13T11:46:46Z</dcterms:modified>
</cp:coreProperties>
</file>