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AB6C8C4-D52F-4238-847F-F1E5BDB94F5A}" v="954" dt="2023-11-01T15:27:38.45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11" d="100"/>
          <a:sy n="111" d="100"/>
        </p:scale>
        <p:origin x="594"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2732C8-FF22-842D-0BEB-42999D27AC7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F698C737-B841-3BA8-7C2B-3A3189A26FB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F3866DB5-9A59-1BBB-BC1B-C7DA7E0CFB7D}"/>
              </a:ext>
            </a:extLst>
          </p:cNvPr>
          <p:cNvSpPr>
            <a:spLocks noGrp="1"/>
          </p:cNvSpPr>
          <p:nvPr>
            <p:ph type="dt" sz="half" idx="10"/>
          </p:nvPr>
        </p:nvSpPr>
        <p:spPr/>
        <p:txBody>
          <a:bodyPr/>
          <a:lstStyle/>
          <a:p>
            <a:fld id="{28D76BCB-CDC2-4AD0-9904-22A347C78B81}" type="datetimeFigureOut">
              <a:rPr lang="en-GB" smtClean="0"/>
              <a:t>01/11/2023</a:t>
            </a:fld>
            <a:endParaRPr lang="en-GB"/>
          </a:p>
        </p:txBody>
      </p:sp>
      <p:sp>
        <p:nvSpPr>
          <p:cNvPr id="5" name="Footer Placeholder 4">
            <a:extLst>
              <a:ext uri="{FF2B5EF4-FFF2-40B4-BE49-F238E27FC236}">
                <a16:creationId xmlns:a16="http://schemas.microsoft.com/office/drawing/2014/main" id="{9BCAC1C2-72EB-C943-9BC4-A34D989EF34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A56745F-E1E6-EB50-59AE-01E46373F6E1}"/>
              </a:ext>
            </a:extLst>
          </p:cNvPr>
          <p:cNvSpPr>
            <a:spLocks noGrp="1"/>
          </p:cNvSpPr>
          <p:nvPr>
            <p:ph type="sldNum" sz="quarter" idx="12"/>
          </p:nvPr>
        </p:nvSpPr>
        <p:spPr/>
        <p:txBody>
          <a:bodyPr/>
          <a:lstStyle/>
          <a:p>
            <a:fld id="{B52A3045-EFC7-4FD2-8CBC-C229ACD59B48}" type="slidenum">
              <a:rPr lang="en-GB" smtClean="0"/>
              <a:t>‹#›</a:t>
            </a:fld>
            <a:endParaRPr lang="en-GB"/>
          </a:p>
        </p:txBody>
      </p:sp>
    </p:spTree>
    <p:extLst>
      <p:ext uri="{BB962C8B-B14F-4D97-AF65-F5344CB8AC3E}">
        <p14:creationId xmlns:p14="http://schemas.microsoft.com/office/powerpoint/2010/main" val="40513016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84F0FA-F7B2-2AD1-E651-45708CBD7301}"/>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DCAD36DE-BF44-CF84-DAF4-3CE94D1EBFA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67BC43B-2806-2A4F-3B7C-370A7F9FB024}"/>
              </a:ext>
            </a:extLst>
          </p:cNvPr>
          <p:cNvSpPr>
            <a:spLocks noGrp="1"/>
          </p:cNvSpPr>
          <p:nvPr>
            <p:ph type="dt" sz="half" idx="10"/>
          </p:nvPr>
        </p:nvSpPr>
        <p:spPr/>
        <p:txBody>
          <a:bodyPr/>
          <a:lstStyle/>
          <a:p>
            <a:fld id="{28D76BCB-CDC2-4AD0-9904-22A347C78B81}" type="datetimeFigureOut">
              <a:rPr lang="en-GB" smtClean="0"/>
              <a:t>01/11/2023</a:t>
            </a:fld>
            <a:endParaRPr lang="en-GB"/>
          </a:p>
        </p:txBody>
      </p:sp>
      <p:sp>
        <p:nvSpPr>
          <p:cNvPr id="5" name="Footer Placeholder 4">
            <a:extLst>
              <a:ext uri="{FF2B5EF4-FFF2-40B4-BE49-F238E27FC236}">
                <a16:creationId xmlns:a16="http://schemas.microsoft.com/office/drawing/2014/main" id="{D4F521F5-7CC2-0C78-31D0-9F7AD53FFC0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E6DE49D-3148-77B5-2E9C-9A2874D0C1F2}"/>
              </a:ext>
            </a:extLst>
          </p:cNvPr>
          <p:cNvSpPr>
            <a:spLocks noGrp="1"/>
          </p:cNvSpPr>
          <p:nvPr>
            <p:ph type="sldNum" sz="quarter" idx="12"/>
          </p:nvPr>
        </p:nvSpPr>
        <p:spPr/>
        <p:txBody>
          <a:bodyPr/>
          <a:lstStyle/>
          <a:p>
            <a:fld id="{B52A3045-EFC7-4FD2-8CBC-C229ACD59B48}" type="slidenum">
              <a:rPr lang="en-GB" smtClean="0"/>
              <a:t>‹#›</a:t>
            </a:fld>
            <a:endParaRPr lang="en-GB"/>
          </a:p>
        </p:txBody>
      </p:sp>
    </p:spTree>
    <p:extLst>
      <p:ext uri="{BB962C8B-B14F-4D97-AF65-F5344CB8AC3E}">
        <p14:creationId xmlns:p14="http://schemas.microsoft.com/office/powerpoint/2010/main" val="30774878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E7C1F36-5047-7C3C-D091-B627FECBDA07}"/>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210878B8-3EEC-8BFB-F56C-BAFCDA44A85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DB79DEE-29B8-7324-54CB-0977C79956B3}"/>
              </a:ext>
            </a:extLst>
          </p:cNvPr>
          <p:cNvSpPr>
            <a:spLocks noGrp="1"/>
          </p:cNvSpPr>
          <p:nvPr>
            <p:ph type="dt" sz="half" idx="10"/>
          </p:nvPr>
        </p:nvSpPr>
        <p:spPr/>
        <p:txBody>
          <a:bodyPr/>
          <a:lstStyle/>
          <a:p>
            <a:fld id="{28D76BCB-CDC2-4AD0-9904-22A347C78B81}" type="datetimeFigureOut">
              <a:rPr lang="en-GB" smtClean="0"/>
              <a:t>01/11/2023</a:t>
            </a:fld>
            <a:endParaRPr lang="en-GB"/>
          </a:p>
        </p:txBody>
      </p:sp>
      <p:sp>
        <p:nvSpPr>
          <p:cNvPr id="5" name="Footer Placeholder 4">
            <a:extLst>
              <a:ext uri="{FF2B5EF4-FFF2-40B4-BE49-F238E27FC236}">
                <a16:creationId xmlns:a16="http://schemas.microsoft.com/office/drawing/2014/main" id="{FC9A2D96-B4FC-9C59-5ABD-FE687AB0A34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344EE67-E310-D770-2C5F-7532E890318E}"/>
              </a:ext>
            </a:extLst>
          </p:cNvPr>
          <p:cNvSpPr>
            <a:spLocks noGrp="1"/>
          </p:cNvSpPr>
          <p:nvPr>
            <p:ph type="sldNum" sz="quarter" idx="12"/>
          </p:nvPr>
        </p:nvSpPr>
        <p:spPr/>
        <p:txBody>
          <a:bodyPr/>
          <a:lstStyle/>
          <a:p>
            <a:fld id="{B52A3045-EFC7-4FD2-8CBC-C229ACD59B48}" type="slidenum">
              <a:rPr lang="en-GB" smtClean="0"/>
              <a:t>‹#›</a:t>
            </a:fld>
            <a:endParaRPr lang="en-GB"/>
          </a:p>
        </p:txBody>
      </p:sp>
    </p:spTree>
    <p:extLst>
      <p:ext uri="{BB962C8B-B14F-4D97-AF65-F5344CB8AC3E}">
        <p14:creationId xmlns:p14="http://schemas.microsoft.com/office/powerpoint/2010/main" val="14454370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4E1F6E-2306-AE96-A599-CB6B90D7FAF6}"/>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A38F221F-5AF9-92DC-72CF-8902CC47DE0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EF5CF57-6582-30C7-BA6B-F9DD03C39BF1}"/>
              </a:ext>
            </a:extLst>
          </p:cNvPr>
          <p:cNvSpPr>
            <a:spLocks noGrp="1"/>
          </p:cNvSpPr>
          <p:nvPr>
            <p:ph type="dt" sz="half" idx="10"/>
          </p:nvPr>
        </p:nvSpPr>
        <p:spPr/>
        <p:txBody>
          <a:bodyPr/>
          <a:lstStyle/>
          <a:p>
            <a:fld id="{28D76BCB-CDC2-4AD0-9904-22A347C78B81}" type="datetimeFigureOut">
              <a:rPr lang="en-GB" smtClean="0"/>
              <a:t>01/11/2023</a:t>
            </a:fld>
            <a:endParaRPr lang="en-GB"/>
          </a:p>
        </p:txBody>
      </p:sp>
      <p:sp>
        <p:nvSpPr>
          <p:cNvPr id="5" name="Footer Placeholder 4">
            <a:extLst>
              <a:ext uri="{FF2B5EF4-FFF2-40B4-BE49-F238E27FC236}">
                <a16:creationId xmlns:a16="http://schemas.microsoft.com/office/drawing/2014/main" id="{6729CC12-527E-00D8-AD9A-9980459B57B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E8F7FEC-62FB-355D-AC91-E70DA7832825}"/>
              </a:ext>
            </a:extLst>
          </p:cNvPr>
          <p:cNvSpPr>
            <a:spLocks noGrp="1"/>
          </p:cNvSpPr>
          <p:nvPr>
            <p:ph type="sldNum" sz="quarter" idx="12"/>
          </p:nvPr>
        </p:nvSpPr>
        <p:spPr/>
        <p:txBody>
          <a:bodyPr/>
          <a:lstStyle/>
          <a:p>
            <a:fld id="{B52A3045-EFC7-4FD2-8CBC-C229ACD59B48}" type="slidenum">
              <a:rPr lang="en-GB" smtClean="0"/>
              <a:t>‹#›</a:t>
            </a:fld>
            <a:endParaRPr lang="en-GB"/>
          </a:p>
        </p:txBody>
      </p:sp>
    </p:spTree>
    <p:extLst>
      <p:ext uri="{BB962C8B-B14F-4D97-AF65-F5344CB8AC3E}">
        <p14:creationId xmlns:p14="http://schemas.microsoft.com/office/powerpoint/2010/main" val="14123391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36F0BB-FAB1-BDE1-FC5D-3B3B5B7AA37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954090BB-F4C9-F49E-AB17-EFF1C27467B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29DFD29-45AF-2887-320C-CE355E5A268A}"/>
              </a:ext>
            </a:extLst>
          </p:cNvPr>
          <p:cNvSpPr>
            <a:spLocks noGrp="1"/>
          </p:cNvSpPr>
          <p:nvPr>
            <p:ph type="dt" sz="half" idx="10"/>
          </p:nvPr>
        </p:nvSpPr>
        <p:spPr/>
        <p:txBody>
          <a:bodyPr/>
          <a:lstStyle/>
          <a:p>
            <a:fld id="{28D76BCB-CDC2-4AD0-9904-22A347C78B81}" type="datetimeFigureOut">
              <a:rPr lang="en-GB" smtClean="0"/>
              <a:t>01/11/2023</a:t>
            </a:fld>
            <a:endParaRPr lang="en-GB"/>
          </a:p>
        </p:txBody>
      </p:sp>
      <p:sp>
        <p:nvSpPr>
          <p:cNvPr id="5" name="Footer Placeholder 4">
            <a:extLst>
              <a:ext uri="{FF2B5EF4-FFF2-40B4-BE49-F238E27FC236}">
                <a16:creationId xmlns:a16="http://schemas.microsoft.com/office/drawing/2014/main" id="{62AF01EC-808D-22AE-5CDF-43BE2C3843F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0AED090-1426-5026-EA92-412C4A729DAA}"/>
              </a:ext>
            </a:extLst>
          </p:cNvPr>
          <p:cNvSpPr>
            <a:spLocks noGrp="1"/>
          </p:cNvSpPr>
          <p:nvPr>
            <p:ph type="sldNum" sz="quarter" idx="12"/>
          </p:nvPr>
        </p:nvSpPr>
        <p:spPr/>
        <p:txBody>
          <a:bodyPr/>
          <a:lstStyle/>
          <a:p>
            <a:fld id="{B52A3045-EFC7-4FD2-8CBC-C229ACD59B48}" type="slidenum">
              <a:rPr lang="en-GB" smtClean="0"/>
              <a:t>‹#›</a:t>
            </a:fld>
            <a:endParaRPr lang="en-GB"/>
          </a:p>
        </p:txBody>
      </p:sp>
    </p:spTree>
    <p:extLst>
      <p:ext uri="{BB962C8B-B14F-4D97-AF65-F5344CB8AC3E}">
        <p14:creationId xmlns:p14="http://schemas.microsoft.com/office/powerpoint/2010/main" val="21300920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C12E2F-A606-D428-21FB-2A0105BEB201}"/>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6A009D91-F58F-F001-3AC6-20EE9A1257D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96DD6821-98D4-2830-CA58-6FD3809A399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A51BE49A-B2DC-7193-9E05-038A7A466BCD}"/>
              </a:ext>
            </a:extLst>
          </p:cNvPr>
          <p:cNvSpPr>
            <a:spLocks noGrp="1"/>
          </p:cNvSpPr>
          <p:nvPr>
            <p:ph type="dt" sz="half" idx="10"/>
          </p:nvPr>
        </p:nvSpPr>
        <p:spPr/>
        <p:txBody>
          <a:bodyPr/>
          <a:lstStyle/>
          <a:p>
            <a:fld id="{28D76BCB-CDC2-4AD0-9904-22A347C78B81}" type="datetimeFigureOut">
              <a:rPr lang="en-GB" smtClean="0"/>
              <a:t>01/11/2023</a:t>
            </a:fld>
            <a:endParaRPr lang="en-GB"/>
          </a:p>
        </p:txBody>
      </p:sp>
      <p:sp>
        <p:nvSpPr>
          <p:cNvPr id="6" name="Footer Placeholder 5">
            <a:extLst>
              <a:ext uri="{FF2B5EF4-FFF2-40B4-BE49-F238E27FC236}">
                <a16:creationId xmlns:a16="http://schemas.microsoft.com/office/drawing/2014/main" id="{BA24B6CD-4D3B-A113-C4DB-9DC3912DE96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9626DB15-0817-518D-FC63-D390A1FD13C7}"/>
              </a:ext>
            </a:extLst>
          </p:cNvPr>
          <p:cNvSpPr>
            <a:spLocks noGrp="1"/>
          </p:cNvSpPr>
          <p:nvPr>
            <p:ph type="sldNum" sz="quarter" idx="12"/>
          </p:nvPr>
        </p:nvSpPr>
        <p:spPr/>
        <p:txBody>
          <a:bodyPr/>
          <a:lstStyle/>
          <a:p>
            <a:fld id="{B52A3045-EFC7-4FD2-8CBC-C229ACD59B48}" type="slidenum">
              <a:rPr lang="en-GB" smtClean="0"/>
              <a:t>‹#›</a:t>
            </a:fld>
            <a:endParaRPr lang="en-GB"/>
          </a:p>
        </p:txBody>
      </p:sp>
    </p:spTree>
    <p:extLst>
      <p:ext uri="{BB962C8B-B14F-4D97-AF65-F5344CB8AC3E}">
        <p14:creationId xmlns:p14="http://schemas.microsoft.com/office/powerpoint/2010/main" val="13140909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48C010-F8E3-DAEC-8A6F-0EB43A76B16D}"/>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82766C12-6D8B-B542-BCD6-4F4E8DBD1CE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4BC2D57-5C86-2E51-FAE4-321CB1392AB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D920C194-0BB8-9686-B74B-FD1802C77DD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4527A46-E76F-A6F3-FC18-72C543B441C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9520D9C8-EFF5-B825-4B1C-9909139F75F3}"/>
              </a:ext>
            </a:extLst>
          </p:cNvPr>
          <p:cNvSpPr>
            <a:spLocks noGrp="1"/>
          </p:cNvSpPr>
          <p:nvPr>
            <p:ph type="dt" sz="half" idx="10"/>
          </p:nvPr>
        </p:nvSpPr>
        <p:spPr/>
        <p:txBody>
          <a:bodyPr/>
          <a:lstStyle/>
          <a:p>
            <a:fld id="{28D76BCB-CDC2-4AD0-9904-22A347C78B81}" type="datetimeFigureOut">
              <a:rPr lang="en-GB" smtClean="0"/>
              <a:t>01/11/2023</a:t>
            </a:fld>
            <a:endParaRPr lang="en-GB"/>
          </a:p>
        </p:txBody>
      </p:sp>
      <p:sp>
        <p:nvSpPr>
          <p:cNvPr id="8" name="Footer Placeholder 7">
            <a:extLst>
              <a:ext uri="{FF2B5EF4-FFF2-40B4-BE49-F238E27FC236}">
                <a16:creationId xmlns:a16="http://schemas.microsoft.com/office/drawing/2014/main" id="{931DDCC5-A397-77B4-BA72-99120C490341}"/>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E3695E48-C157-6F0D-2192-675059E9B047}"/>
              </a:ext>
            </a:extLst>
          </p:cNvPr>
          <p:cNvSpPr>
            <a:spLocks noGrp="1"/>
          </p:cNvSpPr>
          <p:nvPr>
            <p:ph type="sldNum" sz="quarter" idx="12"/>
          </p:nvPr>
        </p:nvSpPr>
        <p:spPr/>
        <p:txBody>
          <a:bodyPr/>
          <a:lstStyle/>
          <a:p>
            <a:fld id="{B52A3045-EFC7-4FD2-8CBC-C229ACD59B48}" type="slidenum">
              <a:rPr lang="en-GB" smtClean="0"/>
              <a:t>‹#›</a:t>
            </a:fld>
            <a:endParaRPr lang="en-GB"/>
          </a:p>
        </p:txBody>
      </p:sp>
    </p:spTree>
    <p:extLst>
      <p:ext uri="{BB962C8B-B14F-4D97-AF65-F5344CB8AC3E}">
        <p14:creationId xmlns:p14="http://schemas.microsoft.com/office/powerpoint/2010/main" val="1577366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97A886-E197-FE4A-73EC-07FFF0F32224}"/>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9AAF6656-3E19-273D-50CE-14F11192BA01}"/>
              </a:ext>
            </a:extLst>
          </p:cNvPr>
          <p:cNvSpPr>
            <a:spLocks noGrp="1"/>
          </p:cNvSpPr>
          <p:nvPr>
            <p:ph type="dt" sz="half" idx="10"/>
          </p:nvPr>
        </p:nvSpPr>
        <p:spPr/>
        <p:txBody>
          <a:bodyPr/>
          <a:lstStyle/>
          <a:p>
            <a:fld id="{28D76BCB-CDC2-4AD0-9904-22A347C78B81}" type="datetimeFigureOut">
              <a:rPr lang="en-GB" smtClean="0"/>
              <a:t>01/11/2023</a:t>
            </a:fld>
            <a:endParaRPr lang="en-GB"/>
          </a:p>
        </p:txBody>
      </p:sp>
      <p:sp>
        <p:nvSpPr>
          <p:cNvPr id="4" name="Footer Placeholder 3">
            <a:extLst>
              <a:ext uri="{FF2B5EF4-FFF2-40B4-BE49-F238E27FC236}">
                <a16:creationId xmlns:a16="http://schemas.microsoft.com/office/drawing/2014/main" id="{370CD0E4-AA96-415F-3DB7-D45BA08AB295}"/>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1667674A-9F59-F1D5-8DEE-E1F982480618}"/>
              </a:ext>
            </a:extLst>
          </p:cNvPr>
          <p:cNvSpPr>
            <a:spLocks noGrp="1"/>
          </p:cNvSpPr>
          <p:nvPr>
            <p:ph type="sldNum" sz="quarter" idx="12"/>
          </p:nvPr>
        </p:nvSpPr>
        <p:spPr/>
        <p:txBody>
          <a:bodyPr/>
          <a:lstStyle/>
          <a:p>
            <a:fld id="{B52A3045-EFC7-4FD2-8CBC-C229ACD59B48}" type="slidenum">
              <a:rPr lang="en-GB" smtClean="0"/>
              <a:t>‹#›</a:t>
            </a:fld>
            <a:endParaRPr lang="en-GB"/>
          </a:p>
        </p:txBody>
      </p:sp>
    </p:spTree>
    <p:extLst>
      <p:ext uri="{BB962C8B-B14F-4D97-AF65-F5344CB8AC3E}">
        <p14:creationId xmlns:p14="http://schemas.microsoft.com/office/powerpoint/2010/main" val="15529585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306E1B1-71F1-D2C8-6E53-A696000E5AF0}"/>
              </a:ext>
            </a:extLst>
          </p:cNvPr>
          <p:cNvSpPr>
            <a:spLocks noGrp="1"/>
          </p:cNvSpPr>
          <p:nvPr>
            <p:ph type="dt" sz="half" idx="10"/>
          </p:nvPr>
        </p:nvSpPr>
        <p:spPr/>
        <p:txBody>
          <a:bodyPr/>
          <a:lstStyle/>
          <a:p>
            <a:fld id="{28D76BCB-CDC2-4AD0-9904-22A347C78B81}" type="datetimeFigureOut">
              <a:rPr lang="en-GB" smtClean="0"/>
              <a:t>01/11/2023</a:t>
            </a:fld>
            <a:endParaRPr lang="en-GB"/>
          </a:p>
        </p:txBody>
      </p:sp>
      <p:sp>
        <p:nvSpPr>
          <p:cNvPr id="3" name="Footer Placeholder 2">
            <a:extLst>
              <a:ext uri="{FF2B5EF4-FFF2-40B4-BE49-F238E27FC236}">
                <a16:creationId xmlns:a16="http://schemas.microsoft.com/office/drawing/2014/main" id="{5AC1FF5C-D054-41F7-BE7B-49E3A1F9C177}"/>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165D3B32-FEC6-5688-E81E-6C8EA6AD83A2}"/>
              </a:ext>
            </a:extLst>
          </p:cNvPr>
          <p:cNvSpPr>
            <a:spLocks noGrp="1"/>
          </p:cNvSpPr>
          <p:nvPr>
            <p:ph type="sldNum" sz="quarter" idx="12"/>
          </p:nvPr>
        </p:nvSpPr>
        <p:spPr/>
        <p:txBody>
          <a:bodyPr/>
          <a:lstStyle/>
          <a:p>
            <a:fld id="{B52A3045-EFC7-4FD2-8CBC-C229ACD59B48}" type="slidenum">
              <a:rPr lang="en-GB" smtClean="0"/>
              <a:t>‹#›</a:t>
            </a:fld>
            <a:endParaRPr lang="en-GB"/>
          </a:p>
        </p:txBody>
      </p:sp>
    </p:spTree>
    <p:extLst>
      <p:ext uri="{BB962C8B-B14F-4D97-AF65-F5344CB8AC3E}">
        <p14:creationId xmlns:p14="http://schemas.microsoft.com/office/powerpoint/2010/main" val="17522152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9DDCFE-E4D2-882A-00D5-3F172F13966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1D7DD5D5-DB7A-2DED-8343-E1144C25870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9317A719-43B2-9A48-4F1C-64FE7D72A4E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42AD5C9-9EC4-7D63-1534-C4C28EC5735B}"/>
              </a:ext>
            </a:extLst>
          </p:cNvPr>
          <p:cNvSpPr>
            <a:spLocks noGrp="1"/>
          </p:cNvSpPr>
          <p:nvPr>
            <p:ph type="dt" sz="half" idx="10"/>
          </p:nvPr>
        </p:nvSpPr>
        <p:spPr/>
        <p:txBody>
          <a:bodyPr/>
          <a:lstStyle/>
          <a:p>
            <a:fld id="{28D76BCB-CDC2-4AD0-9904-22A347C78B81}" type="datetimeFigureOut">
              <a:rPr lang="en-GB" smtClean="0"/>
              <a:t>01/11/2023</a:t>
            </a:fld>
            <a:endParaRPr lang="en-GB"/>
          </a:p>
        </p:txBody>
      </p:sp>
      <p:sp>
        <p:nvSpPr>
          <p:cNvPr id="6" name="Footer Placeholder 5">
            <a:extLst>
              <a:ext uri="{FF2B5EF4-FFF2-40B4-BE49-F238E27FC236}">
                <a16:creationId xmlns:a16="http://schemas.microsoft.com/office/drawing/2014/main" id="{380F578F-6148-D266-81DA-A40E535EDEC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B1BCF16-B60E-3FD7-5892-C326899E62A7}"/>
              </a:ext>
            </a:extLst>
          </p:cNvPr>
          <p:cNvSpPr>
            <a:spLocks noGrp="1"/>
          </p:cNvSpPr>
          <p:nvPr>
            <p:ph type="sldNum" sz="quarter" idx="12"/>
          </p:nvPr>
        </p:nvSpPr>
        <p:spPr/>
        <p:txBody>
          <a:bodyPr/>
          <a:lstStyle/>
          <a:p>
            <a:fld id="{B52A3045-EFC7-4FD2-8CBC-C229ACD59B48}" type="slidenum">
              <a:rPr lang="en-GB" smtClean="0"/>
              <a:t>‹#›</a:t>
            </a:fld>
            <a:endParaRPr lang="en-GB"/>
          </a:p>
        </p:txBody>
      </p:sp>
    </p:spTree>
    <p:extLst>
      <p:ext uri="{BB962C8B-B14F-4D97-AF65-F5344CB8AC3E}">
        <p14:creationId xmlns:p14="http://schemas.microsoft.com/office/powerpoint/2010/main" val="34981158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332D9D-B105-6E22-DADF-749D83FF1BD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E1382090-FC17-692B-57DB-2ED7C54DF28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4C221B7F-767D-78A1-9220-9CE427B2601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CF05694-1858-5EAF-21CA-C95546AF7A85}"/>
              </a:ext>
            </a:extLst>
          </p:cNvPr>
          <p:cNvSpPr>
            <a:spLocks noGrp="1"/>
          </p:cNvSpPr>
          <p:nvPr>
            <p:ph type="dt" sz="half" idx="10"/>
          </p:nvPr>
        </p:nvSpPr>
        <p:spPr/>
        <p:txBody>
          <a:bodyPr/>
          <a:lstStyle/>
          <a:p>
            <a:fld id="{28D76BCB-CDC2-4AD0-9904-22A347C78B81}" type="datetimeFigureOut">
              <a:rPr lang="en-GB" smtClean="0"/>
              <a:t>01/11/2023</a:t>
            </a:fld>
            <a:endParaRPr lang="en-GB"/>
          </a:p>
        </p:txBody>
      </p:sp>
      <p:sp>
        <p:nvSpPr>
          <p:cNvPr id="6" name="Footer Placeholder 5">
            <a:extLst>
              <a:ext uri="{FF2B5EF4-FFF2-40B4-BE49-F238E27FC236}">
                <a16:creationId xmlns:a16="http://schemas.microsoft.com/office/drawing/2014/main" id="{DF701509-1D55-2200-F068-B6759D71EB8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F3624D04-8866-3E59-751A-64438F0EB179}"/>
              </a:ext>
            </a:extLst>
          </p:cNvPr>
          <p:cNvSpPr>
            <a:spLocks noGrp="1"/>
          </p:cNvSpPr>
          <p:nvPr>
            <p:ph type="sldNum" sz="quarter" idx="12"/>
          </p:nvPr>
        </p:nvSpPr>
        <p:spPr/>
        <p:txBody>
          <a:bodyPr/>
          <a:lstStyle/>
          <a:p>
            <a:fld id="{B52A3045-EFC7-4FD2-8CBC-C229ACD59B48}" type="slidenum">
              <a:rPr lang="en-GB" smtClean="0"/>
              <a:t>‹#›</a:t>
            </a:fld>
            <a:endParaRPr lang="en-GB"/>
          </a:p>
        </p:txBody>
      </p:sp>
    </p:spTree>
    <p:extLst>
      <p:ext uri="{BB962C8B-B14F-4D97-AF65-F5344CB8AC3E}">
        <p14:creationId xmlns:p14="http://schemas.microsoft.com/office/powerpoint/2010/main" val="40978037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5B34739-CD2E-6B85-3842-A0E4EA0F38C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C76C5726-7FE1-C96C-F5CF-E849AFC5B6A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9A049F6-4330-6C26-98B1-9718E2F8F10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8D76BCB-CDC2-4AD0-9904-22A347C78B81}" type="datetimeFigureOut">
              <a:rPr lang="en-GB" smtClean="0"/>
              <a:t>01/11/2023</a:t>
            </a:fld>
            <a:endParaRPr lang="en-GB"/>
          </a:p>
        </p:txBody>
      </p:sp>
      <p:sp>
        <p:nvSpPr>
          <p:cNvPr id="5" name="Footer Placeholder 4">
            <a:extLst>
              <a:ext uri="{FF2B5EF4-FFF2-40B4-BE49-F238E27FC236}">
                <a16:creationId xmlns:a16="http://schemas.microsoft.com/office/drawing/2014/main" id="{BEEEE639-1AB4-3E0D-6F1B-54F140875DA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49331934-30E6-608B-1B8F-9BED53F779D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52A3045-EFC7-4FD2-8CBC-C229ACD59B48}" type="slidenum">
              <a:rPr lang="en-GB" smtClean="0"/>
              <a:t>‹#›</a:t>
            </a:fld>
            <a:endParaRPr lang="en-GB"/>
          </a:p>
        </p:txBody>
      </p:sp>
    </p:spTree>
    <p:extLst>
      <p:ext uri="{BB962C8B-B14F-4D97-AF65-F5344CB8AC3E}">
        <p14:creationId xmlns:p14="http://schemas.microsoft.com/office/powerpoint/2010/main" val="26413756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F5494D-ECB8-A361-872A-CD6F17B34AB6}"/>
              </a:ext>
            </a:extLst>
          </p:cNvPr>
          <p:cNvSpPr>
            <a:spLocks noGrp="1"/>
          </p:cNvSpPr>
          <p:nvPr>
            <p:ph type="ctrTitle"/>
          </p:nvPr>
        </p:nvSpPr>
        <p:spPr>
          <a:xfrm>
            <a:off x="1524000" y="3174783"/>
            <a:ext cx="9144000" cy="827723"/>
          </a:xfrm>
        </p:spPr>
        <p:txBody>
          <a:bodyPr>
            <a:normAutofit fontScale="90000"/>
          </a:bodyPr>
          <a:lstStyle/>
          <a:p>
            <a:r>
              <a:rPr lang="en-US" b="1" dirty="0">
                <a:latin typeface="+mn-lt"/>
              </a:rPr>
              <a:t>The Fruits of Philosophy Trial</a:t>
            </a:r>
            <a:endParaRPr lang="en-GB" b="1" dirty="0">
              <a:latin typeface="+mn-lt"/>
            </a:endParaRPr>
          </a:p>
        </p:txBody>
      </p:sp>
      <p:pic>
        <p:nvPicPr>
          <p:cNvPr id="5" name="Picture 4" descr="Logo, company name&#10;&#10;Description automatically generated">
            <a:extLst>
              <a:ext uri="{FF2B5EF4-FFF2-40B4-BE49-F238E27FC236}">
                <a16:creationId xmlns:a16="http://schemas.microsoft.com/office/drawing/2014/main" id="{4889AF38-E917-0885-B2F9-77CFB7FA35A8}"/>
              </a:ext>
            </a:extLst>
          </p:cNvPr>
          <p:cNvPicPr>
            <a:picLocks noChangeAspect="1"/>
          </p:cNvPicPr>
          <p:nvPr/>
        </p:nvPicPr>
        <p:blipFill rotWithShape="1">
          <a:blip r:embed="rId2">
            <a:extLst>
              <a:ext uri="{28A0092B-C50C-407E-A947-70E740481C1C}">
                <a14:useLocalDpi xmlns:a14="http://schemas.microsoft.com/office/drawing/2010/main" val="0"/>
              </a:ext>
            </a:extLst>
          </a:blip>
          <a:srcRect t="11807" b="12083"/>
          <a:stretch/>
        </p:blipFill>
        <p:spPr>
          <a:xfrm>
            <a:off x="0" y="0"/>
            <a:ext cx="12192000" cy="2783841"/>
          </a:xfrm>
          <a:prstGeom prst="rect">
            <a:avLst/>
          </a:prstGeom>
        </p:spPr>
      </p:pic>
      <p:pic>
        <p:nvPicPr>
          <p:cNvPr id="7" name="Picture 6" descr="Background pattern&#10;&#10;Description automatically generated">
            <a:extLst>
              <a:ext uri="{FF2B5EF4-FFF2-40B4-BE49-F238E27FC236}">
                <a16:creationId xmlns:a16="http://schemas.microsoft.com/office/drawing/2014/main" id="{A9583EC6-6155-A808-EFB8-1F55F836A80F}"/>
              </a:ext>
            </a:extLst>
          </p:cNvPr>
          <p:cNvPicPr>
            <a:picLocks noChangeAspect="1"/>
          </p:cNvPicPr>
          <p:nvPr/>
        </p:nvPicPr>
        <p:blipFill rotWithShape="1">
          <a:blip r:embed="rId3">
            <a:extLst>
              <a:ext uri="{28A0092B-C50C-407E-A947-70E740481C1C}">
                <a14:useLocalDpi xmlns:a14="http://schemas.microsoft.com/office/drawing/2010/main" val="0"/>
              </a:ext>
            </a:extLst>
          </a:blip>
          <a:srcRect t="79002"/>
          <a:stretch/>
        </p:blipFill>
        <p:spPr>
          <a:xfrm>
            <a:off x="-10160" y="5831840"/>
            <a:ext cx="12217400" cy="1026160"/>
          </a:xfrm>
          <a:prstGeom prst="rect">
            <a:avLst/>
          </a:prstGeom>
        </p:spPr>
      </p:pic>
    </p:spTree>
    <p:extLst>
      <p:ext uri="{BB962C8B-B14F-4D97-AF65-F5344CB8AC3E}">
        <p14:creationId xmlns:p14="http://schemas.microsoft.com/office/powerpoint/2010/main" val="40152391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F5494D-ECB8-A361-872A-CD6F17B34AB6}"/>
              </a:ext>
            </a:extLst>
          </p:cNvPr>
          <p:cNvSpPr>
            <a:spLocks noGrp="1"/>
          </p:cNvSpPr>
          <p:nvPr>
            <p:ph type="ctrTitle"/>
          </p:nvPr>
        </p:nvSpPr>
        <p:spPr>
          <a:xfrm>
            <a:off x="1524000" y="927894"/>
            <a:ext cx="9144000" cy="690880"/>
          </a:xfrm>
        </p:spPr>
        <p:txBody>
          <a:bodyPr>
            <a:normAutofit/>
          </a:bodyPr>
          <a:lstStyle/>
          <a:p>
            <a:r>
              <a:rPr lang="en-US" sz="4000" b="1" dirty="0">
                <a:latin typeface="+mn-lt"/>
              </a:rPr>
              <a:t>Viewpoint E</a:t>
            </a:r>
            <a:endParaRPr lang="en-GB" sz="4000" b="1" dirty="0">
              <a:latin typeface="+mn-lt"/>
            </a:endParaRPr>
          </a:p>
        </p:txBody>
      </p:sp>
      <p:sp>
        <p:nvSpPr>
          <p:cNvPr id="3" name="Subtitle 2">
            <a:extLst>
              <a:ext uri="{FF2B5EF4-FFF2-40B4-BE49-F238E27FC236}">
                <a16:creationId xmlns:a16="http://schemas.microsoft.com/office/drawing/2014/main" id="{D21BC13E-5B47-6923-C69D-2B3500DB5024}"/>
              </a:ext>
            </a:extLst>
          </p:cNvPr>
          <p:cNvSpPr>
            <a:spLocks noGrp="1"/>
          </p:cNvSpPr>
          <p:nvPr>
            <p:ph type="subTitle" idx="1"/>
          </p:nvPr>
        </p:nvSpPr>
        <p:spPr>
          <a:xfrm>
            <a:off x="465221" y="1773238"/>
            <a:ext cx="11261558" cy="4156868"/>
          </a:xfrm>
        </p:spPr>
        <p:txBody>
          <a:bodyPr>
            <a:noAutofit/>
          </a:bodyPr>
          <a:lstStyle/>
          <a:p>
            <a:pPr fontAlgn="base">
              <a:lnSpc>
                <a:spcPct val="100000"/>
              </a:lnSpc>
            </a:pPr>
            <a:r>
              <a:rPr lang="en-GB" sz="3200" dirty="0">
                <a:solidFill>
                  <a:srgbClr val="000000"/>
                </a:solidFill>
              </a:rPr>
              <a:t>“This is a crime against God and everything the church stands for – this publication is an open encouragement of debauchery, sexual desire and permissiveness…it is a crime against God and an insult to our state religion.”</a:t>
            </a:r>
          </a:p>
        </p:txBody>
      </p:sp>
      <p:pic>
        <p:nvPicPr>
          <p:cNvPr id="4" name="Picture 3" descr="Background pattern&#10;&#10;Description automatically generated">
            <a:extLst>
              <a:ext uri="{FF2B5EF4-FFF2-40B4-BE49-F238E27FC236}">
                <a16:creationId xmlns:a16="http://schemas.microsoft.com/office/drawing/2014/main" id="{24137F5D-E637-0C12-59B4-FFB92C578CE2}"/>
              </a:ext>
            </a:extLst>
          </p:cNvPr>
          <p:cNvPicPr>
            <a:picLocks noChangeAspect="1"/>
          </p:cNvPicPr>
          <p:nvPr/>
        </p:nvPicPr>
        <p:blipFill rotWithShape="1">
          <a:blip r:embed="rId2">
            <a:extLst>
              <a:ext uri="{28A0092B-C50C-407E-A947-70E740481C1C}">
                <a14:useLocalDpi xmlns:a14="http://schemas.microsoft.com/office/drawing/2010/main" val="0"/>
              </a:ext>
            </a:extLst>
          </a:blip>
          <a:srcRect l="83" t="22453" r="-83" b="63409"/>
          <a:stretch/>
        </p:blipFill>
        <p:spPr>
          <a:xfrm>
            <a:off x="0" y="0"/>
            <a:ext cx="12217400" cy="690880"/>
          </a:xfrm>
          <a:prstGeom prst="rect">
            <a:avLst/>
          </a:prstGeom>
        </p:spPr>
      </p:pic>
      <p:pic>
        <p:nvPicPr>
          <p:cNvPr id="6" name="Picture 5" descr="Background pattern&#10;&#10;Description automatically generated">
            <a:extLst>
              <a:ext uri="{FF2B5EF4-FFF2-40B4-BE49-F238E27FC236}">
                <a16:creationId xmlns:a16="http://schemas.microsoft.com/office/drawing/2014/main" id="{319EEA92-03AF-6C5F-5E32-3DEDFF552A6A}"/>
              </a:ext>
            </a:extLst>
          </p:cNvPr>
          <p:cNvPicPr>
            <a:picLocks noChangeAspect="1"/>
          </p:cNvPicPr>
          <p:nvPr/>
        </p:nvPicPr>
        <p:blipFill rotWithShape="1">
          <a:blip r:embed="rId2">
            <a:extLst>
              <a:ext uri="{28A0092B-C50C-407E-A947-70E740481C1C}">
                <a14:useLocalDpi xmlns:a14="http://schemas.microsoft.com/office/drawing/2010/main" val="0"/>
              </a:ext>
            </a:extLst>
          </a:blip>
          <a:srcRect l="-62" t="85833" r="62" b="29"/>
          <a:stretch/>
        </p:blipFill>
        <p:spPr>
          <a:xfrm>
            <a:off x="0" y="6167120"/>
            <a:ext cx="12202160" cy="689444"/>
          </a:xfrm>
          <a:prstGeom prst="rect">
            <a:avLst/>
          </a:prstGeom>
        </p:spPr>
      </p:pic>
    </p:spTree>
    <p:extLst>
      <p:ext uri="{BB962C8B-B14F-4D97-AF65-F5344CB8AC3E}">
        <p14:creationId xmlns:p14="http://schemas.microsoft.com/office/powerpoint/2010/main" val="41140156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F5494D-ECB8-A361-872A-CD6F17B34AB6}"/>
              </a:ext>
            </a:extLst>
          </p:cNvPr>
          <p:cNvSpPr>
            <a:spLocks noGrp="1"/>
          </p:cNvSpPr>
          <p:nvPr>
            <p:ph type="ctrTitle"/>
          </p:nvPr>
        </p:nvSpPr>
        <p:spPr>
          <a:xfrm>
            <a:off x="1524000" y="927894"/>
            <a:ext cx="9144000" cy="690880"/>
          </a:xfrm>
        </p:spPr>
        <p:txBody>
          <a:bodyPr>
            <a:normAutofit/>
          </a:bodyPr>
          <a:lstStyle/>
          <a:p>
            <a:r>
              <a:rPr lang="en-US" sz="4000" b="1" dirty="0">
                <a:latin typeface="+mn-lt"/>
              </a:rPr>
              <a:t>The Fruits of Philosophy Trial Pt.2</a:t>
            </a:r>
            <a:endParaRPr lang="en-GB" sz="4000" b="1" dirty="0">
              <a:latin typeface="+mn-lt"/>
            </a:endParaRPr>
          </a:p>
        </p:txBody>
      </p:sp>
      <p:sp>
        <p:nvSpPr>
          <p:cNvPr id="3" name="Subtitle 2">
            <a:extLst>
              <a:ext uri="{FF2B5EF4-FFF2-40B4-BE49-F238E27FC236}">
                <a16:creationId xmlns:a16="http://schemas.microsoft.com/office/drawing/2014/main" id="{D21BC13E-5B47-6923-C69D-2B3500DB5024}"/>
              </a:ext>
            </a:extLst>
          </p:cNvPr>
          <p:cNvSpPr>
            <a:spLocks noGrp="1"/>
          </p:cNvSpPr>
          <p:nvPr>
            <p:ph type="subTitle" idx="1"/>
          </p:nvPr>
        </p:nvSpPr>
        <p:spPr>
          <a:xfrm>
            <a:off x="465221" y="1773238"/>
            <a:ext cx="11261558" cy="4156868"/>
          </a:xfrm>
        </p:spPr>
        <p:txBody>
          <a:bodyPr>
            <a:noAutofit/>
          </a:bodyPr>
          <a:lstStyle/>
          <a:p>
            <a:pPr algn="l" fontAlgn="base">
              <a:lnSpc>
                <a:spcPct val="100000"/>
              </a:lnSpc>
            </a:pPr>
            <a:r>
              <a:rPr lang="en-GB" sz="2000" dirty="0">
                <a:solidFill>
                  <a:srgbClr val="000000"/>
                </a:solidFill>
              </a:rPr>
              <a:t>After selling some initial copies, </a:t>
            </a:r>
            <a:r>
              <a:rPr lang="en-GB" sz="2000" dirty="0" err="1">
                <a:solidFill>
                  <a:srgbClr val="000000"/>
                </a:solidFill>
              </a:rPr>
              <a:t>Bradlaugh</a:t>
            </a:r>
            <a:r>
              <a:rPr lang="en-GB" sz="2000" dirty="0">
                <a:solidFill>
                  <a:srgbClr val="000000"/>
                </a:solidFill>
              </a:rPr>
              <a:t> and Besant were quickly arrested and charged for breaching the Obscene Publications Act 1857. Besant and </a:t>
            </a:r>
            <a:r>
              <a:rPr lang="en-GB" sz="2000" dirty="0" err="1">
                <a:solidFill>
                  <a:srgbClr val="000000"/>
                </a:solidFill>
              </a:rPr>
              <a:t>Bradlaugh</a:t>
            </a:r>
            <a:r>
              <a:rPr lang="en-GB" sz="2000" dirty="0">
                <a:solidFill>
                  <a:srgbClr val="000000"/>
                </a:solidFill>
              </a:rPr>
              <a:t> were charged with publishing material that was “calculated to destroy or corrupt the morals of the people” and “calculated to produce a pernicious effect in depraving and debauching the minds of the persons into whose hands it might come”</a:t>
            </a:r>
          </a:p>
          <a:p>
            <a:pPr algn="l" fontAlgn="base">
              <a:lnSpc>
                <a:spcPct val="100000"/>
              </a:lnSpc>
            </a:pPr>
            <a:r>
              <a:rPr lang="en-GB" sz="2000" dirty="0">
                <a:solidFill>
                  <a:srgbClr val="000000"/>
                </a:solidFill>
              </a:rPr>
              <a:t>The case went ahead with enormous public interest and with the most famous judges in the land presiding. Although </a:t>
            </a:r>
            <a:r>
              <a:rPr lang="en-GB" sz="2000" dirty="0" err="1">
                <a:solidFill>
                  <a:srgbClr val="000000"/>
                </a:solidFill>
              </a:rPr>
              <a:t>Bradlaugh</a:t>
            </a:r>
            <a:r>
              <a:rPr lang="en-GB" sz="2000" dirty="0">
                <a:solidFill>
                  <a:srgbClr val="000000"/>
                </a:solidFill>
              </a:rPr>
              <a:t> and Besant were eventually found guilty, they were spared prison because a technical error was found in the original prosecution. </a:t>
            </a:r>
          </a:p>
          <a:p>
            <a:pPr algn="l" fontAlgn="base">
              <a:lnSpc>
                <a:spcPct val="100000"/>
              </a:lnSpc>
            </a:pPr>
            <a:r>
              <a:rPr lang="en-GB" sz="2000" dirty="0" err="1">
                <a:solidFill>
                  <a:srgbClr val="000000"/>
                </a:solidFill>
              </a:rPr>
              <a:t>Bradlaugh</a:t>
            </a:r>
            <a:r>
              <a:rPr lang="en-GB" sz="2000" dirty="0">
                <a:solidFill>
                  <a:srgbClr val="000000"/>
                </a:solidFill>
              </a:rPr>
              <a:t> and Besant had become famous names. In the eyes of some they were notorious - to others they were heroes. During the last 20 years of the 19th century the birth rate began to decline. The Fruits of Philosophy was replaced by more modern birth control pamphlets.</a:t>
            </a:r>
          </a:p>
          <a:p>
            <a:pPr algn="l" fontAlgn="base">
              <a:lnSpc>
                <a:spcPct val="100000"/>
              </a:lnSpc>
            </a:pPr>
            <a:r>
              <a:rPr lang="en-GB" sz="2000" dirty="0">
                <a:solidFill>
                  <a:srgbClr val="000000"/>
                </a:solidFill>
              </a:rPr>
              <a:t>But sadly, there had been an enormous personal cost to Annie. The courts decided that she was unfit to care for her daughter, who was handed into the care of her estranged husband.</a:t>
            </a:r>
          </a:p>
        </p:txBody>
      </p:sp>
      <p:pic>
        <p:nvPicPr>
          <p:cNvPr id="4" name="Picture 3" descr="Background pattern&#10;&#10;Description automatically generated">
            <a:extLst>
              <a:ext uri="{FF2B5EF4-FFF2-40B4-BE49-F238E27FC236}">
                <a16:creationId xmlns:a16="http://schemas.microsoft.com/office/drawing/2014/main" id="{24137F5D-E637-0C12-59B4-FFB92C578CE2}"/>
              </a:ext>
            </a:extLst>
          </p:cNvPr>
          <p:cNvPicPr>
            <a:picLocks noChangeAspect="1"/>
          </p:cNvPicPr>
          <p:nvPr/>
        </p:nvPicPr>
        <p:blipFill rotWithShape="1">
          <a:blip r:embed="rId2">
            <a:extLst>
              <a:ext uri="{28A0092B-C50C-407E-A947-70E740481C1C}">
                <a14:useLocalDpi xmlns:a14="http://schemas.microsoft.com/office/drawing/2010/main" val="0"/>
              </a:ext>
            </a:extLst>
          </a:blip>
          <a:srcRect l="83" t="22453" r="-83" b="63409"/>
          <a:stretch/>
        </p:blipFill>
        <p:spPr>
          <a:xfrm>
            <a:off x="0" y="0"/>
            <a:ext cx="12217400" cy="690880"/>
          </a:xfrm>
          <a:prstGeom prst="rect">
            <a:avLst/>
          </a:prstGeom>
        </p:spPr>
      </p:pic>
      <p:pic>
        <p:nvPicPr>
          <p:cNvPr id="6" name="Picture 5" descr="Background pattern&#10;&#10;Description automatically generated">
            <a:extLst>
              <a:ext uri="{FF2B5EF4-FFF2-40B4-BE49-F238E27FC236}">
                <a16:creationId xmlns:a16="http://schemas.microsoft.com/office/drawing/2014/main" id="{319EEA92-03AF-6C5F-5E32-3DEDFF552A6A}"/>
              </a:ext>
            </a:extLst>
          </p:cNvPr>
          <p:cNvPicPr>
            <a:picLocks noChangeAspect="1"/>
          </p:cNvPicPr>
          <p:nvPr/>
        </p:nvPicPr>
        <p:blipFill rotWithShape="1">
          <a:blip r:embed="rId2">
            <a:extLst>
              <a:ext uri="{28A0092B-C50C-407E-A947-70E740481C1C}">
                <a14:useLocalDpi xmlns:a14="http://schemas.microsoft.com/office/drawing/2010/main" val="0"/>
              </a:ext>
            </a:extLst>
          </a:blip>
          <a:srcRect l="-62" t="85833" r="62" b="29"/>
          <a:stretch/>
        </p:blipFill>
        <p:spPr>
          <a:xfrm>
            <a:off x="0" y="6167120"/>
            <a:ext cx="12202160" cy="689444"/>
          </a:xfrm>
          <a:prstGeom prst="rect">
            <a:avLst/>
          </a:prstGeom>
        </p:spPr>
      </p:pic>
    </p:spTree>
    <p:extLst>
      <p:ext uri="{BB962C8B-B14F-4D97-AF65-F5344CB8AC3E}">
        <p14:creationId xmlns:p14="http://schemas.microsoft.com/office/powerpoint/2010/main" val="16961182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F5494D-ECB8-A361-872A-CD6F17B34AB6}"/>
              </a:ext>
            </a:extLst>
          </p:cNvPr>
          <p:cNvSpPr>
            <a:spLocks noGrp="1"/>
          </p:cNvSpPr>
          <p:nvPr>
            <p:ph type="ctrTitle"/>
          </p:nvPr>
        </p:nvSpPr>
        <p:spPr>
          <a:xfrm>
            <a:off x="1524000" y="927894"/>
            <a:ext cx="9144000" cy="690880"/>
          </a:xfrm>
        </p:spPr>
        <p:txBody>
          <a:bodyPr>
            <a:normAutofit/>
          </a:bodyPr>
          <a:lstStyle/>
          <a:p>
            <a:r>
              <a:rPr lang="en-US" sz="4000" b="1" dirty="0">
                <a:latin typeface="+mn-lt"/>
              </a:rPr>
              <a:t>Questions Pt.1</a:t>
            </a:r>
            <a:endParaRPr lang="en-GB" sz="4000" b="1" dirty="0">
              <a:latin typeface="+mn-lt"/>
            </a:endParaRPr>
          </a:p>
        </p:txBody>
      </p:sp>
      <p:sp>
        <p:nvSpPr>
          <p:cNvPr id="3" name="Subtitle 2">
            <a:extLst>
              <a:ext uri="{FF2B5EF4-FFF2-40B4-BE49-F238E27FC236}">
                <a16:creationId xmlns:a16="http://schemas.microsoft.com/office/drawing/2014/main" id="{D21BC13E-5B47-6923-C69D-2B3500DB5024}"/>
              </a:ext>
            </a:extLst>
          </p:cNvPr>
          <p:cNvSpPr>
            <a:spLocks noGrp="1"/>
          </p:cNvSpPr>
          <p:nvPr>
            <p:ph type="subTitle" idx="1"/>
          </p:nvPr>
        </p:nvSpPr>
        <p:spPr>
          <a:xfrm>
            <a:off x="465221" y="1773238"/>
            <a:ext cx="11261558" cy="4156868"/>
          </a:xfrm>
        </p:spPr>
        <p:txBody>
          <a:bodyPr>
            <a:noAutofit/>
          </a:bodyPr>
          <a:lstStyle/>
          <a:p>
            <a:pPr marL="342900" indent="-342900" algn="l" fontAlgn="base">
              <a:lnSpc>
                <a:spcPct val="100000"/>
              </a:lnSpc>
              <a:buFont typeface="Arial" panose="020B0604020202020204" pitchFamily="34" charset="0"/>
              <a:buChar char="•"/>
            </a:pPr>
            <a:r>
              <a:rPr lang="en-GB" sz="2350" dirty="0">
                <a:solidFill>
                  <a:srgbClr val="000000"/>
                </a:solidFill>
              </a:rPr>
              <a:t>The Times covered the trial in detail. It reported on the case of “The Queen v </a:t>
            </a:r>
            <a:r>
              <a:rPr lang="en-GB" sz="2350" dirty="0" err="1">
                <a:solidFill>
                  <a:srgbClr val="000000"/>
                </a:solidFill>
              </a:rPr>
              <a:t>Bradlaugh</a:t>
            </a:r>
            <a:r>
              <a:rPr lang="en-GB" sz="2350" dirty="0">
                <a:solidFill>
                  <a:srgbClr val="000000"/>
                </a:solidFill>
              </a:rPr>
              <a:t> and Another,” hiding Annie Besant’s name. Why do you think they might have done this?</a:t>
            </a:r>
          </a:p>
          <a:p>
            <a:pPr marL="342900" indent="-342900" algn="l" fontAlgn="base">
              <a:lnSpc>
                <a:spcPct val="100000"/>
              </a:lnSpc>
              <a:buFont typeface="Arial" panose="020B0604020202020204" pitchFamily="34" charset="0"/>
              <a:buChar char="•"/>
            </a:pPr>
            <a:r>
              <a:rPr lang="en-GB" sz="2350" dirty="0">
                <a:solidFill>
                  <a:srgbClr val="000000"/>
                </a:solidFill>
              </a:rPr>
              <a:t>Why do you think that there was such enormous public interest in this particular trial? Can you identify the combination of specific elements that made it so interesting to people?</a:t>
            </a:r>
          </a:p>
          <a:p>
            <a:pPr marL="342900" indent="-342900" algn="l" fontAlgn="base">
              <a:lnSpc>
                <a:spcPct val="100000"/>
              </a:lnSpc>
              <a:buFont typeface="Arial" panose="020B0604020202020204" pitchFamily="34" charset="0"/>
              <a:buChar char="•"/>
            </a:pPr>
            <a:r>
              <a:rPr lang="en-GB" sz="2350" dirty="0">
                <a:solidFill>
                  <a:srgbClr val="000000"/>
                </a:solidFill>
              </a:rPr>
              <a:t>“In the eyes of some they were notorious. To others they were heroes.” Can you explain the wide difference of opinions </a:t>
            </a:r>
            <a:r>
              <a:rPr lang="en-GB" sz="2350" dirty="0" err="1">
                <a:solidFill>
                  <a:srgbClr val="000000"/>
                </a:solidFill>
              </a:rPr>
              <a:t>andwhich</a:t>
            </a:r>
            <a:r>
              <a:rPr lang="en-GB" sz="2350" dirty="0">
                <a:solidFill>
                  <a:srgbClr val="000000"/>
                </a:solidFill>
              </a:rPr>
              <a:t> elements of society might have held them?</a:t>
            </a:r>
          </a:p>
          <a:p>
            <a:pPr algn="l" fontAlgn="base">
              <a:lnSpc>
                <a:spcPct val="100000"/>
              </a:lnSpc>
            </a:pPr>
            <a:endParaRPr lang="en-GB" sz="2350" dirty="0">
              <a:solidFill>
                <a:srgbClr val="000000"/>
              </a:solidFill>
            </a:endParaRPr>
          </a:p>
        </p:txBody>
      </p:sp>
      <p:pic>
        <p:nvPicPr>
          <p:cNvPr id="4" name="Picture 3" descr="Background pattern&#10;&#10;Description automatically generated">
            <a:extLst>
              <a:ext uri="{FF2B5EF4-FFF2-40B4-BE49-F238E27FC236}">
                <a16:creationId xmlns:a16="http://schemas.microsoft.com/office/drawing/2014/main" id="{24137F5D-E637-0C12-59B4-FFB92C578CE2}"/>
              </a:ext>
            </a:extLst>
          </p:cNvPr>
          <p:cNvPicPr>
            <a:picLocks noChangeAspect="1"/>
          </p:cNvPicPr>
          <p:nvPr/>
        </p:nvPicPr>
        <p:blipFill rotWithShape="1">
          <a:blip r:embed="rId2">
            <a:extLst>
              <a:ext uri="{28A0092B-C50C-407E-A947-70E740481C1C}">
                <a14:useLocalDpi xmlns:a14="http://schemas.microsoft.com/office/drawing/2010/main" val="0"/>
              </a:ext>
            </a:extLst>
          </a:blip>
          <a:srcRect l="83" t="22453" r="-83" b="63409"/>
          <a:stretch/>
        </p:blipFill>
        <p:spPr>
          <a:xfrm>
            <a:off x="0" y="0"/>
            <a:ext cx="12217400" cy="690880"/>
          </a:xfrm>
          <a:prstGeom prst="rect">
            <a:avLst/>
          </a:prstGeom>
        </p:spPr>
      </p:pic>
      <p:pic>
        <p:nvPicPr>
          <p:cNvPr id="6" name="Picture 5" descr="Background pattern&#10;&#10;Description automatically generated">
            <a:extLst>
              <a:ext uri="{FF2B5EF4-FFF2-40B4-BE49-F238E27FC236}">
                <a16:creationId xmlns:a16="http://schemas.microsoft.com/office/drawing/2014/main" id="{319EEA92-03AF-6C5F-5E32-3DEDFF552A6A}"/>
              </a:ext>
            </a:extLst>
          </p:cNvPr>
          <p:cNvPicPr>
            <a:picLocks noChangeAspect="1"/>
          </p:cNvPicPr>
          <p:nvPr/>
        </p:nvPicPr>
        <p:blipFill rotWithShape="1">
          <a:blip r:embed="rId2">
            <a:extLst>
              <a:ext uri="{28A0092B-C50C-407E-A947-70E740481C1C}">
                <a14:useLocalDpi xmlns:a14="http://schemas.microsoft.com/office/drawing/2010/main" val="0"/>
              </a:ext>
            </a:extLst>
          </a:blip>
          <a:srcRect l="-62" t="85833" r="62" b="29"/>
          <a:stretch/>
        </p:blipFill>
        <p:spPr>
          <a:xfrm>
            <a:off x="0" y="6167120"/>
            <a:ext cx="12202160" cy="689444"/>
          </a:xfrm>
          <a:prstGeom prst="rect">
            <a:avLst/>
          </a:prstGeom>
        </p:spPr>
      </p:pic>
    </p:spTree>
    <p:extLst>
      <p:ext uri="{BB962C8B-B14F-4D97-AF65-F5344CB8AC3E}">
        <p14:creationId xmlns:p14="http://schemas.microsoft.com/office/powerpoint/2010/main" val="6635415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F5494D-ECB8-A361-872A-CD6F17B34AB6}"/>
              </a:ext>
            </a:extLst>
          </p:cNvPr>
          <p:cNvSpPr>
            <a:spLocks noGrp="1"/>
          </p:cNvSpPr>
          <p:nvPr>
            <p:ph type="ctrTitle"/>
          </p:nvPr>
        </p:nvSpPr>
        <p:spPr>
          <a:xfrm>
            <a:off x="1524000" y="927894"/>
            <a:ext cx="9144000" cy="690880"/>
          </a:xfrm>
        </p:spPr>
        <p:txBody>
          <a:bodyPr>
            <a:normAutofit/>
          </a:bodyPr>
          <a:lstStyle/>
          <a:p>
            <a:r>
              <a:rPr lang="en-US" sz="4000" b="1" dirty="0">
                <a:latin typeface="+mn-lt"/>
              </a:rPr>
              <a:t>Questions Pt.2</a:t>
            </a:r>
            <a:endParaRPr lang="en-GB" sz="4000" b="1" dirty="0">
              <a:latin typeface="+mn-lt"/>
            </a:endParaRPr>
          </a:p>
        </p:txBody>
      </p:sp>
      <p:sp>
        <p:nvSpPr>
          <p:cNvPr id="3" name="Subtitle 2">
            <a:extLst>
              <a:ext uri="{FF2B5EF4-FFF2-40B4-BE49-F238E27FC236}">
                <a16:creationId xmlns:a16="http://schemas.microsoft.com/office/drawing/2014/main" id="{D21BC13E-5B47-6923-C69D-2B3500DB5024}"/>
              </a:ext>
            </a:extLst>
          </p:cNvPr>
          <p:cNvSpPr>
            <a:spLocks noGrp="1"/>
          </p:cNvSpPr>
          <p:nvPr>
            <p:ph type="subTitle" idx="1"/>
          </p:nvPr>
        </p:nvSpPr>
        <p:spPr>
          <a:xfrm>
            <a:off x="465221" y="1773238"/>
            <a:ext cx="11261558" cy="4156868"/>
          </a:xfrm>
        </p:spPr>
        <p:txBody>
          <a:bodyPr>
            <a:noAutofit/>
          </a:bodyPr>
          <a:lstStyle/>
          <a:p>
            <a:pPr marL="342900" indent="-342900" algn="l" fontAlgn="base">
              <a:lnSpc>
                <a:spcPct val="100000"/>
              </a:lnSpc>
              <a:buFont typeface="Arial" panose="020B0604020202020204" pitchFamily="34" charset="0"/>
              <a:buChar char="•"/>
            </a:pPr>
            <a:r>
              <a:rPr lang="en-GB" sz="2350" dirty="0">
                <a:solidFill>
                  <a:srgbClr val="000000"/>
                </a:solidFill>
              </a:rPr>
              <a:t> In the trial, Charles Darwin was on the side of restricting information to poor people and of keeping information in the hands of medical experts. Using your existing knowledge about his theory of evolution, can you think of possible reasons for his viewpoint.</a:t>
            </a:r>
          </a:p>
          <a:p>
            <a:pPr marL="342900" indent="-342900" algn="l" fontAlgn="base">
              <a:lnSpc>
                <a:spcPct val="100000"/>
              </a:lnSpc>
              <a:buFont typeface="Arial" panose="020B0604020202020204" pitchFamily="34" charset="0"/>
              <a:buChar char="•"/>
            </a:pPr>
            <a:r>
              <a:rPr lang="en-GB" sz="2350" dirty="0">
                <a:solidFill>
                  <a:srgbClr val="000000"/>
                </a:solidFill>
              </a:rPr>
              <a:t>“Calculated to destroy or corrupt the morals of the people.” This seems a very extreme viewpoint to us now – particularly referring to simple anatomical drawings and descriptions of birth control. Describe how pioneers such as </a:t>
            </a:r>
            <a:r>
              <a:rPr lang="en-GB" sz="2350" dirty="0" err="1">
                <a:solidFill>
                  <a:srgbClr val="000000"/>
                </a:solidFill>
              </a:rPr>
              <a:t>Bradlaugh</a:t>
            </a:r>
            <a:r>
              <a:rPr lang="en-GB" sz="2350" dirty="0">
                <a:solidFill>
                  <a:srgbClr val="000000"/>
                </a:solidFill>
              </a:rPr>
              <a:t> and Besant started the process of helping British society develop and slowly become more progressive.</a:t>
            </a:r>
          </a:p>
          <a:p>
            <a:pPr marL="342900" indent="-342900" algn="l" fontAlgn="base">
              <a:lnSpc>
                <a:spcPct val="100000"/>
              </a:lnSpc>
              <a:buFont typeface="Arial" panose="020B0604020202020204" pitchFamily="34" charset="0"/>
              <a:buChar char="•"/>
            </a:pPr>
            <a:r>
              <a:rPr lang="en-GB" sz="2350" dirty="0">
                <a:solidFill>
                  <a:srgbClr val="000000"/>
                </a:solidFill>
              </a:rPr>
              <a:t>What possible justification could the court have had for removing Annie’s daughter from her care?</a:t>
            </a:r>
          </a:p>
          <a:p>
            <a:pPr marL="342900" indent="-342900" algn="l" fontAlgn="base">
              <a:lnSpc>
                <a:spcPct val="100000"/>
              </a:lnSpc>
              <a:buFont typeface="Arial" panose="020B0604020202020204" pitchFamily="34" charset="0"/>
              <a:buChar char="•"/>
            </a:pPr>
            <a:endParaRPr lang="en-GB" sz="2350" dirty="0">
              <a:solidFill>
                <a:srgbClr val="000000"/>
              </a:solidFill>
            </a:endParaRPr>
          </a:p>
        </p:txBody>
      </p:sp>
      <p:pic>
        <p:nvPicPr>
          <p:cNvPr id="4" name="Picture 3" descr="Background pattern&#10;&#10;Description automatically generated">
            <a:extLst>
              <a:ext uri="{FF2B5EF4-FFF2-40B4-BE49-F238E27FC236}">
                <a16:creationId xmlns:a16="http://schemas.microsoft.com/office/drawing/2014/main" id="{24137F5D-E637-0C12-59B4-FFB92C578CE2}"/>
              </a:ext>
            </a:extLst>
          </p:cNvPr>
          <p:cNvPicPr>
            <a:picLocks noChangeAspect="1"/>
          </p:cNvPicPr>
          <p:nvPr/>
        </p:nvPicPr>
        <p:blipFill rotWithShape="1">
          <a:blip r:embed="rId2">
            <a:extLst>
              <a:ext uri="{28A0092B-C50C-407E-A947-70E740481C1C}">
                <a14:useLocalDpi xmlns:a14="http://schemas.microsoft.com/office/drawing/2010/main" val="0"/>
              </a:ext>
            </a:extLst>
          </a:blip>
          <a:srcRect l="83" t="22453" r="-83" b="63409"/>
          <a:stretch/>
        </p:blipFill>
        <p:spPr>
          <a:xfrm>
            <a:off x="0" y="0"/>
            <a:ext cx="12217400" cy="690880"/>
          </a:xfrm>
          <a:prstGeom prst="rect">
            <a:avLst/>
          </a:prstGeom>
        </p:spPr>
      </p:pic>
      <p:pic>
        <p:nvPicPr>
          <p:cNvPr id="6" name="Picture 5" descr="Background pattern&#10;&#10;Description automatically generated">
            <a:extLst>
              <a:ext uri="{FF2B5EF4-FFF2-40B4-BE49-F238E27FC236}">
                <a16:creationId xmlns:a16="http://schemas.microsoft.com/office/drawing/2014/main" id="{319EEA92-03AF-6C5F-5E32-3DEDFF552A6A}"/>
              </a:ext>
            </a:extLst>
          </p:cNvPr>
          <p:cNvPicPr>
            <a:picLocks noChangeAspect="1"/>
          </p:cNvPicPr>
          <p:nvPr/>
        </p:nvPicPr>
        <p:blipFill rotWithShape="1">
          <a:blip r:embed="rId2">
            <a:extLst>
              <a:ext uri="{28A0092B-C50C-407E-A947-70E740481C1C}">
                <a14:useLocalDpi xmlns:a14="http://schemas.microsoft.com/office/drawing/2010/main" val="0"/>
              </a:ext>
            </a:extLst>
          </a:blip>
          <a:srcRect l="-62" t="85833" r="62" b="29"/>
          <a:stretch/>
        </p:blipFill>
        <p:spPr>
          <a:xfrm>
            <a:off x="0" y="6167120"/>
            <a:ext cx="12202160" cy="689444"/>
          </a:xfrm>
          <a:prstGeom prst="rect">
            <a:avLst/>
          </a:prstGeom>
        </p:spPr>
      </p:pic>
    </p:spTree>
    <p:extLst>
      <p:ext uri="{BB962C8B-B14F-4D97-AF65-F5344CB8AC3E}">
        <p14:creationId xmlns:p14="http://schemas.microsoft.com/office/powerpoint/2010/main" val="31595553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F5494D-ECB8-A361-872A-CD6F17B34AB6}"/>
              </a:ext>
            </a:extLst>
          </p:cNvPr>
          <p:cNvSpPr>
            <a:spLocks noGrp="1"/>
          </p:cNvSpPr>
          <p:nvPr>
            <p:ph type="ctrTitle"/>
          </p:nvPr>
        </p:nvSpPr>
        <p:spPr>
          <a:xfrm>
            <a:off x="1524000" y="927894"/>
            <a:ext cx="9144000" cy="690880"/>
          </a:xfrm>
        </p:spPr>
        <p:txBody>
          <a:bodyPr>
            <a:normAutofit/>
          </a:bodyPr>
          <a:lstStyle/>
          <a:p>
            <a:r>
              <a:rPr lang="en-US" sz="4000" b="1" dirty="0">
                <a:latin typeface="+mn-lt"/>
              </a:rPr>
              <a:t>Extension Task</a:t>
            </a:r>
            <a:endParaRPr lang="en-GB" sz="4000" b="1" dirty="0">
              <a:latin typeface="+mn-lt"/>
            </a:endParaRPr>
          </a:p>
        </p:txBody>
      </p:sp>
      <p:sp>
        <p:nvSpPr>
          <p:cNvPr id="3" name="Subtitle 2">
            <a:extLst>
              <a:ext uri="{FF2B5EF4-FFF2-40B4-BE49-F238E27FC236}">
                <a16:creationId xmlns:a16="http://schemas.microsoft.com/office/drawing/2014/main" id="{D21BC13E-5B47-6923-C69D-2B3500DB5024}"/>
              </a:ext>
            </a:extLst>
          </p:cNvPr>
          <p:cNvSpPr>
            <a:spLocks noGrp="1"/>
          </p:cNvSpPr>
          <p:nvPr>
            <p:ph type="subTitle" idx="1"/>
          </p:nvPr>
        </p:nvSpPr>
        <p:spPr>
          <a:xfrm>
            <a:off x="465221" y="1773238"/>
            <a:ext cx="11261558" cy="4156868"/>
          </a:xfrm>
        </p:spPr>
        <p:txBody>
          <a:bodyPr>
            <a:noAutofit/>
          </a:bodyPr>
          <a:lstStyle/>
          <a:p>
            <a:pPr algn="l" fontAlgn="base">
              <a:lnSpc>
                <a:spcPct val="100000"/>
              </a:lnSpc>
            </a:pPr>
            <a:r>
              <a:rPr lang="en-GB" sz="2350" dirty="0">
                <a:solidFill>
                  <a:srgbClr val="000000"/>
                </a:solidFill>
              </a:rPr>
              <a:t>It could be said that the overall effect of the trial was to make large numbers of people aware that having smaller families was a possibility, and that effective family planning could help them achieve this aim.</a:t>
            </a:r>
          </a:p>
          <a:p>
            <a:pPr algn="l" fontAlgn="base">
              <a:lnSpc>
                <a:spcPct val="100000"/>
              </a:lnSpc>
            </a:pPr>
            <a:r>
              <a:rPr lang="en-GB" sz="2350" dirty="0">
                <a:solidFill>
                  <a:srgbClr val="000000"/>
                </a:solidFill>
              </a:rPr>
              <a:t>Women who married in England in the 1860s bore an average of more than six children while their granddaughters, who married in the 1910s, bore fewer than three children. Women in England now have 1.9 children on average.</a:t>
            </a:r>
          </a:p>
          <a:p>
            <a:pPr algn="l" fontAlgn="base">
              <a:lnSpc>
                <a:spcPct val="100000"/>
              </a:lnSpc>
            </a:pPr>
            <a:r>
              <a:rPr lang="en-GB" sz="2350" dirty="0">
                <a:solidFill>
                  <a:srgbClr val="000000"/>
                </a:solidFill>
              </a:rPr>
              <a:t>So, it appears that, with the advent of effective modern birth control, people actually want far fewer children. </a:t>
            </a:r>
          </a:p>
        </p:txBody>
      </p:sp>
      <p:pic>
        <p:nvPicPr>
          <p:cNvPr id="4" name="Picture 3" descr="Background pattern&#10;&#10;Description automatically generated">
            <a:extLst>
              <a:ext uri="{FF2B5EF4-FFF2-40B4-BE49-F238E27FC236}">
                <a16:creationId xmlns:a16="http://schemas.microsoft.com/office/drawing/2014/main" id="{24137F5D-E637-0C12-59B4-FFB92C578CE2}"/>
              </a:ext>
            </a:extLst>
          </p:cNvPr>
          <p:cNvPicPr>
            <a:picLocks noChangeAspect="1"/>
          </p:cNvPicPr>
          <p:nvPr/>
        </p:nvPicPr>
        <p:blipFill rotWithShape="1">
          <a:blip r:embed="rId2">
            <a:extLst>
              <a:ext uri="{28A0092B-C50C-407E-A947-70E740481C1C}">
                <a14:useLocalDpi xmlns:a14="http://schemas.microsoft.com/office/drawing/2010/main" val="0"/>
              </a:ext>
            </a:extLst>
          </a:blip>
          <a:srcRect l="83" t="22453" r="-83" b="63409"/>
          <a:stretch/>
        </p:blipFill>
        <p:spPr>
          <a:xfrm>
            <a:off x="0" y="0"/>
            <a:ext cx="12217400" cy="690880"/>
          </a:xfrm>
          <a:prstGeom prst="rect">
            <a:avLst/>
          </a:prstGeom>
        </p:spPr>
      </p:pic>
      <p:pic>
        <p:nvPicPr>
          <p:cNvPr id="6" name="Picture 5" descr="Background pattern&#10;&#10;Description automatically generated">
            <a:extLst>
              <a:ext uri="{FF2B5EF4-FFF2-40B4-BE49-F238E27FC236}">
                <a16:creationId xmlns:a16="http://schemas.microsoft.com/office/drawing/2014/main" id="{319EEA92-03AF-6C5F-5E32-3DEDFF552A6A}"/>
              </a:ext>
            </a:extLst>
          </p:cNvPr>
          <p:cNvPicPr>
            <a:picLocks noChangeAspect="1"/>
          </p:cNvPicPr>
          <p:nvPr/>
        </p:nvPicPr>
        <p:blipFill rotWithShape="1">
          <a:blip r:embed="rId2">
            <a:extLst>
              <a:ext uri="{28A0092B-C50C-407E-A947-70E740481C1C}">
                <a14:useLocalDpi xmlns:a14="http://schemas.microsoft.com/office/drawing/2010/main" val="0"/>
              </a:ext>
            </a:extLst>
          </a:blip>
          <a:srcRect l="-62" t="85833" r="62" b="29"/>
          <a:stretch/>
        </p:blipFill>
        <p:spPr>
          <a:xfrm>
            <a:off x="0" y="6167120"/>
            <a:ext cx="12202160" cy="689444"/>
          </a:xfrm>
          <a:prstGeom prst="rect">
            <a:avLst/>
          </a:prstGeom>
        </p:spPr>
      </p:pic>
    </p:spTree>
    <p:extLst>
      <p:ext uri="{BB962C8B-B14F-4D97-AF65-F5344CB8AC3E}">
        <p14:creationId xmlns:p14="http://schemas.microsoft.com/office/powerpoint/2010/main" val="41285821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F5494D-ECB8-A361-872A-CD6F17B34AB6}"/>
              </a:ext>
            </a:extLst>
          </p:cNvPr>
          <p:cNvSpPr>
            <a:spLocks noGrp="1"/>
          </p:cNvSpPr>
          <p:nvPr>
            <p:ph type="ctrTitle"/>
          </p:nvPr>
        </p:nvSpPr>
        <p:spPr>
          <a:xfrm>
            <a:off x="1524000" y="927894"/>
            <a:ext cx="9144000" cy="690880"/>
          </a:xfrm>
        </p:spPr>
        <p:txBody>
          <a:bodyPr>
            <a:normAutofit/>
          </a:bodyPr>
          <a:lstStyle/>
          <a:p>
            <a:r>
              <a:rPr lang="en-US" sz="4000" b="1" dirty="0">
                <a:latin typeface="+mn-lt"/>
              </a:rPr>
              <a:t>Extension Questions</a:t>
            </a:r>
            <a:endParaRPr lang="en-GB" sz="4000" b="1" dirty="0">
              <a:latin typeface="+mn-lt"/>
            </a:endParaRPr>
          </a:p>
        </p:txBody>
      </p:sp>
      <p:sp>
        <p:nvSpPr>
          <p:cNvPr id="3" name="Subtitle 2">
            <a:extLst>
              <a:ext uri="{FF2B5EF4-FFF2-40B4-BE49-F238E27FC236}">
                <a16:creationId xmlns:a16="http://schemas.microsoft.com/office/drawing/2014/main" id="{D21BC13E-5B47-6923-C69D-2B3500DB5024}"/>
              </a:ext>
            </a:extLst>
          </p:cNvPr>
          <p:cNvSpPr>
            <a:spLocks noGrp="1"/>
          </p:cNvSpPr>
          <p:nvPr>
            <p:ph type="subTitle" idx="1"/>
          </p:nvPr>
        </p:nvSpPr>
        <p:spPr>
          <a:xfrm>
            <a:off x="465221" y="1773238"/>
            <a:ext cx="11261558" cy="4156868"/>
          </a:xfrm>
        </p:spPr>
        <p:txBody>
          <a:bodyPr>
            <a:noAutofit/>
          </a:bodyPr>
          <a:lstStyle/>
          <a:p>
            <a:pPr algn="l" fontAlgn="base">
              <a:lnSpc>
                <a:spcPct val="100000"/>
              </a:lnSpc>
            </a:pPr>
            <a:r>
              <a:rPr lang="en-GB" dirty="0">
                <a:solidFill>
                  <a:srgbClr val="000000"/>
                </a:solidFill>
              </a:rPr>
              <a:t>• Can you think of reasons why historically, it would have made sense for people to have had larger families?</a:t>
            </a:r>
          </a:p>
          <a:p>
            <a:pPr algn="l" fontAlgn="base">
              <a:lnSpc>
                <a:spcPct val="100000"/>
              </a:lnSpc>
            </a:pPr>
            <a:r>
              <a:rPr lang="en-GB" dirty="0">
                <a:solidFill>
                  <a:srgbClr val="000000"/>
                </a:solidFill>
              </a:rPr>
              <a:t>• Research the average numbers of children since Victorian times and plot the data on a line graph.</a:t>
            </a:r>
          </a:p>
          <a:p>
            <a:pPr algn="l" fontAlgn="base">
              <a:lnSpc>
                <a:spcPct val="100000"/>
              </a:lnSpc>
            </a:pPr>
            <a:r>
              <a:rPr lang="en-GB" dirty="0">
                <a:solidFill>
                  <a:srgbClr val="000000"/>
                </a:solidFill>
              </a:rPr>
              <a:t>• Can you see an anomalies or patterns in the data specific to certain historical events?</a:t>
            </a:r>
          </a:p>
        </p:txBody>
      </p:sp>
      <p:pic>
        <p:nvPicPr>
          <p:cNvPr id="4" name="Picture 3" descr="Background pattern&#10;&#10;Description automatically generated">
            <a:extLst>
              <a:ext uri="{FF2B5EF4-FFF2-40B4-BE49-F238E27FC236}">
                <a16:creationId xmlns:a16="http://schemas.microsoft.com/office/drawing/2014/main" id="{24137F5D-E637-0C12-59B4-FFB92C578CE2}"/>
              </a:ext>
            </a:extLst>
          </p:cNvPr>
          <p:cNvPicPr>
            <a:picLocks noChangeAspect="1"/>
          </p:cNvPicPr>
          <p:nvPr/>
        </p:nvPicPr>
        <p:blipFill rotWithShape="1">
          <a:blip r:embed="rId2">
            <a:extLst>
              <a:ext uri="{28A0092B-C50C-407E-A947-70E740481C1C}">
                <a14:useLocalDpi xmlns:a14="http://schemas.microsoft.com/office/drawing/2010/main" val="0"/>
              </a:ext>
            </a:extLst>
          </a:blip>
          <a:srcRect l="83" t="22453" r="-83" b="63409"/>
          <a:stretch/>
        </p:blipFill>
        <p:spPr>
          <a:xfrm>
            <a:off x="0" y="0"/>
            <a:ext cx="12217400" cy="690880"/>
          </a:xfrm>
          <a:prstGeom prst="rect">
            <a:avLst/>
          </a:prstGeom>
        </p:spPr>
      </p:pic>
      <p:pic>
        <p:nvPicPr>
          <p:cNvPr id="6" name="Picture 5" descr="Background pattern&#10;&#10;Description automatically generated">
            <a:extLst>
              <a:ext uri="{FF2B5EF4-FFF2-40B4-BE49-F238E27FC236}">
                <a16:creationId xmlns:a16="http://schemas.microsoft.com/office/drawing/2014/main" id="{319EEA92-03AF-6C5F-5E32-3DEDFF552A6A}"/>
              </a:ext>
            </a:extLst>
          </p:cNvPr>
          <p:cNvPicPr>
            <a:picLocks noChangeAspect="1"/>
          </p:cNvPicPr>
          <p:nvPr/>
        </p:nvPicPr>
        <p:blipFill rotWithShape="1">
          <a:blip r:embed="rId2">
            <a:extLst>
              <a:ext uri="{28A0092B-C50C-407E-A947-70E740481C1C}">
                <a14:useLocalDpi xmlns:a14="http://schemas.microsoft.com/office/drawing/2010/main" val="0"/>
              </a:ext>
            </a:extLst>
          </a:blip>
          <a:srcRect l="-62" t="85833" r="62" b="29"/>
          <a:stretch/>
        </p:blipFill>
        <p:spPr>
          <a:xfrm>
            <a:off x="0" y="6167120"/>
            <a:ext cx="12202160" cy="689444"/>
          </a:xfrm>
          <a:prstGeom prst="rect">
            <a:avLst/>
          </a:prstGeom>
        </p:spPr>
      </p:pic>
    </p:spTree>
    <p:extLst>
      <p:ext uri="{BB962C8B-B14F-4D97-AF65-F5344CB8AC3E}">
        <p14:creationId xmlns:p14="http://schemas.microsoft.com/office/powerpoint/2010/main" val="25863606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F5494D-ECB8-A361-872A-CD6F17B34AB6}"/>
              </a:ext>
            </a:extLst>
          </p:cNvPr>
          <p:cNvSpPr>
            <a:spLocks noGrp="1"/>
          </p:cNvSpPr>
          <p:nvPr>
            <p:ph type="ctrTitle"/>
          </p:nvPr>
        </p:nvSpPr>
        <p:spPr>
          <a:xfrm>
            <a:off x="1524000" y="927894"/>
            <a:ext cx="9144000" cy="690880"/>
          </a:xfrm>
        </p:spPr>
        <p:txBody>
          <a:bodyPr>
            <a:normAutofit/>
          </a:bodyPr>
          <a:lstStyle/>
          <a:p>
            <a:r>
              <a:rPr lang="en-US" sz="4000" b="1" dirty="0">
                <a:latin typeface="+mn-lt"/>
              </a:rPr>
              <a:t>The Fruits of Philosophy Trial</a:t>
            </a:r>
            <a:endParaRPr lang="en-GB" sz="4000" b="1" dirty="0">
              <a:latin typeface="+mn-lt"/>
            </a:endParaRPr>
          </a:p>
        </p:txBody>
      </p:sp>
      <p:sp>
        <p:nvSpPr>
          <p:cNvPr id="3" name="Subtitle 2">
            <a:extLst>
              <a:ext uri="{FF2B5EF4-FFF2-40B4-BE49-F238E27FC236}">
                <a16:creationId xmlns:a16="http://schemas.microsoft.com/office/drawing/2014/main" id="{D21BC13E-5B47-6923-C69D-2B3500DB5024}"/>
              </a:ext>
            </a:extLst>
          </p:cNvPr>
          <p:cNvSpPr>
            <a:spLocks noGrp="1"/>
          </p:cNvSpPr>
          <p:nvPr>
            <p:ph type="subTitle" idx="1"/>
          </p:nvPr>
        </p:nvSpPr>
        <p:spPr>
          <a:xfrm>
            <a:off x="465221" y="1773238"/>
            <a:ext cx="11261558" cy="4156868"/>
          </a:xfrm>
        </p:spPr>
        <p:txBody>
          <a:bodyPr>
            <a:noAutofit/>
          </a:bodyPr>
          <a:lstStyle/>
          <a:p>
            <a:pPr algn="l" rtl="0" fontAlgn="base">
              <a:lnSpc>
                <a:spcPct val="100000"/>
              </a:lnSpc>
            </a:pPr>
            <a:r>
              <a:rPr lang="en-GB" sz="2200" i="0" dirty="0">
                <a:solidFill>
                  <a:srgbClr val="000000"/>
                </a:solidFill>
                <a:effectLst/>
              </a:rPr>
              <a:t>Think about something you feel passionately about. It could be climate change, animal welfare, the NHS etc.</a:t>
            </a:r>
          </a:p>
          <a:p>
            <a:pPr algn="l" rtl="0" fontAlgn="base">
              <a:lnSpc>
                <a:spcPct val="100000"/>
              </a:lnSpc>
            </a:pPr>
            <a:r>
              <a:rPr lang="en-GB" sz="2200" dirty="0">
                <a:solidFill>
                  <a:srgbClr val="000000"/>
                </a:solidFill>
              </a:rPr>
              <a:t>Now answer the following questions:</a:t>
            </a:r>
            <a:endParaRPr lang="en-GB" sz="2200" i="0" dirty="0">
              <a:solidFill>
                <a:srgbClr val="000000"/>
              </a:solidFill>
              <a:effectLst/>
            </a:endParaRPr>
          </a:p>
          <a:p>
            <a:pPr algn="l" rtl="0" fontAlgn="base">
              <a:lnSpc>
                <a:spcPct val="100000"/>
              </a:lnSpc>
            </a:pPr>
            <a:endParaRPr lang="en-GB" sz="2200" dirty="0">
              <a:solidFill>
                <a:srgbClr val="000000"/>
              </a:solidFill>
            </a:endParaRPr>
          </a:p>
          <a:p>
            <a:pPr marL="342900" indent="-342900" algn="l" fontAlgn="base">
              <a:lnSpc>
                <a:spcPct val="100000"/>
              </a:lnSpc>
              <a:buFont typeface="Arial" panose="020B0604020202020204" pitchFamily="34" charset="0"/>
              <a:buChar char="•"/>
            </a:pPr>
            <a:r>
              <a:rPr lang="en-GB" sz="2200" dirty="0">
                <a:solidFill>
                  <a:srgbClr val="000000"/>
                </a:solidFill>
              </a:rPr>
              <a:t>Why do you feel so passionately about this subject? Explain as fully as possible – what led to your viewpoint on this subject?</a:t>
            </a:r>
          </a:p>
          <a:p>
            <a:pPr marL="342900" indent="-342900" algn="l" fontAlgn="base">
              <a:lnSpc>
                <a:spcPct val="100000"/>
              </a:lnSpc>
              <a:buFont typeface="Arial" panose="020B0604020202020204" pitchFamily="34" charset="0"/>
              <a:buChar char="•"/>
            </a:pPr>
            <a:r>
              <a:rPr lang="en-GB" sz="2200" dirty="0">
                <a:solidFill>
                  <a:srgbClr val="000000"/>
                </a:solidFill>
              </a:rPr>
              <a:t>To promote, support or protect your belief, what sacrifices would you be prepared to make?</a:t>
            </a:r>
          </a:p>
          <a:p>
            <a:pPr marL="342900" indent="-342900" algn="l" fontAlgn="base">
              <a:lnSpc>
                <a:spcPct val="100000"/>
              </a:lnSpc>
              <a:buFont typeface="Arial" panose="020B0604020202020204" pitchFamily="34" charset="0"/>
              <a:buChar char="•"/>
            </a:pPr>
            <a:r>
              <a:rPr lang="en-GB" sz="2200" dirty="0">
                <a:solidFill>
                  <a:srgbClr val="000000"/>
                </a:solidFill>
              </a:rPr>
              <a:t>Can you put yourself in the shoes / understand of someone prepared to go to jail for their beliefs?</a:t>
            </a:r>
          </a:p>
          <a:p>
            <a:pPr marL="342900" indent="-342900" algn="l" fontAlgn="base">
              <a:lnSpc>
                <a:spcPct val="100000"/>
              </a:lnSpc>
              <a:buFont typeface="Arial" panose="020B0604020202020204" pitchFamily="34" charset="0"/>
              <a:buChar char="•"/>
            </a:pPr>
            <a:r>
              <a:rPr lang="en-GB" sz="2200" dirty="0">
                <a:solidFill>
                  <a:srgbClr val="000000"/>
                </a:solidFill>
              </a:rPr>
              <a:t>Is there anything you would be prepared to be imprisoned for?</a:t>
            </a:r>
            <a:endParaRPr lang="en-GB" sz="2200" i="0" dirty="0">
              <a:solidFill>
                <a:srgbClr val="000000"/>
              </a:solidFill>
              <a:effectLst/>
            </a:endParaRPr>
          </a:p>
        </p:txBody>
      </p:sp>
      <p:pic>
        <p:nvPicPr>
          <p:cNvPr id="4" name="Picture 3" descr="Background pattern&#10;&#10;Description automatically generated">
            <a:extLst>
              <a:ext uri="{FF2B5EF4-FFF2-40B4-BE49-F238E27FC236}">
                <a16:creationId xmlns:a16="http://schemas.microsoft.com/office/drawing/2014/main" id="{24137F5D-E637-0C12-59B4-FFB92C578CE2}"/>
              </a:ext>
            </a:extLst>
          </p:cNvPr>
          <p:cNvPicPr>
            <a:picLocks noChangeAspect="1"/>
          </p:cNvPicPr>
          <p:nvPr/>
        </p:nvPicPr>
        <p:blipFill rotWithShape="1">
          <a:blip r:embed="rId2">
            <a:extLst>
              <a:ext uri="{28A0092B-C50C-407E-A947-70E740481C1C}">
                <a14:useLocalDpi xmlns:a14="http://schemas.microsoft.com/office/drawing/2010/main" val="0"/>
              </a:ext>
            </a:extLst>
          </a:blip>
          <a:srcRect l="83" t="22453" r="-83" b="63409"/>
          <a:stretch/>
        </p:blipFill>
        <p:spPr>
          <a:xfrm>
            <a:off x="0" y="0"/>
            <a:ext cx="12217400" cy="690880"/>
          </a:xfrm>
          <a:prstGeom prst="rect">
            <a:avLst/>
          </a:prstGeom>
        </p:spPr>
      </p:pic>
      <p:pic>
        <p:nvPicPr>
          <p:cNvPr id="6" name="Picture 5" descr="Background pattern&#10;&#10;Description automatically generated">
            <a:extLst>
              <a:ext uri="{FF2B5EF4-FFF2-40B4-BE49-F238E27FC236}">
                <a16:creationId xmlns:a16="http://schemas.microsoft.com/office/drawing/2014/main" id="{319EEA92-03AF-6C5F-5E32-3DEDFF552A6A}"/>
              </a:ext>
            </a:extLst>
          </p:cNvPr>
          <p:cNvPicPr>
            <a:picLocks noChangeAspect="1"/>
          </p:cNvPicPr>
          <p:nvPr/>
        </p:nvPicPr>
        <p:blipFill rotWithShape="1">
          <a:blip r:embed="rId2">
            <a:extLst>
              <a:ext uri="{28A0092B-C50C-407E-A947-70E740481C1C}">
                <a14:useLocalDpi xmlns:a14="http://schemas.microsoft.com/office/drawing/2010/main" val="0"/>
              </a:ext>
            </a:extLst>
          </a:blip>
          <a:srcRect l="-62" t="85833" r="62" b="29"/>
          <a:stretch/>
        </p:blipFill>
        <p:spPr>
          <a:xfrm>
            <a:off x="0" y="6167120"/>
            <a:ext cx="12202160" cy="689444"/>
          </a:xfrm>
          <a:prstGeom prst="rect">
            <a:avLst/>
          </a:prstGeom>
        </p:spPr>
      </p:pic>
    </p:spTree>
    <p:extLst>
      <p:ext uri="{BB962C8B-B14F-4D97-AF65-F5344CB8AC3E}">
        <p14:creationId xmlns:p14="http://schemas.microsoft.com/office/powerpoint/2010/main" val="39335053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F5494D-ECB8-A361-872A-CD6F17B34AB6}"/>
              </a:ext>
            </a:extLst>
          </p:cNvPr>
          <p:cNvSpPr>
            <a:spLocks noGrp="1"/>
          </p:cNvSpPr>
          <p:nvPr>
            <p:ph type="ctrTitle"/>
          </p:nvPr>
        </p:nvSpPr>
        <p:spPr>
          <a:xfrm>
            <a:off x="1524000" y="927894"/>
            <a:ext cx="9144000" cy="690880"/>
          </a:xfrm>
        </p:spPr>
        <p:txBody>
          <a:bodyPr>
            <a:normAutofit/>
          </a:bodyPr>
          <a:lstStyle/>
          <a:p>
            <a:r>
              <a:rPr lang="en-US" sz="4000" b="1" dirty="0">
                <a:latin typeface="+mn-lt"/>
              </a:rPr>
              <a:t>The Fruits of Philosophy Trial</a:t>
            </a:r>
            <a:endParaRPr lang="en-GB" sz="4000" b="1" dirty="0">
              <a:latin typeface="+mn-lt"/>
            </a:endParaRPr>
          </a:p>
        </p:txBody>
      </p:sp>
      <p:sp>
        <p:nvSpPr>
          <p:cNvPr id="3" name="Subtitle 2">
            <a:extLst>
              <a:ext uri="{FF2B5EF4-FFF2-40B4-BE49-F238E27FC236}">
                <a16:creationId xmlns:a16="http://schemas.microsoft.com/office/drawing/2014/main" id="{D21BC13E-5B47-6923-C69D-2B3500DB5024}"/>
              </a:ext>
            </a:extLst>
          </p:cNvPr>
          <p:cNvSpPr>
            <a:spLocks noGrp="1"/>
          </p:cNvSpPr>
          <p:nvPr>
            <p:ph type="subTitle" idx="1"/>
          </p:nvPr>
        </p:nvSpPr>
        <p:spPr>
          <a:xfrm>
            <a:off x="465221" y="1773238"/>
            <a:ext cx="11261558" cy="4156868"/>
          </a:xfrm>
        </p:spPr>
        <p:txBody>
          <a:bodyPr>
            <a:noAutofit/>
          </a:bodyPr>
          <a:lstStyle/>
          <a:p>
            <a:pPr algn="l" fontAlgn="base">
              <a:lnSpc>
                <a:spcPct val="100000"/>
              </a:lnSpc>
            </a:pPr>
            <a:r>
              <a:rPr lang="en-GB" sz="2000" dirty="0">
                <a:solidFill>
                  <a:srgbClr val="000000"/>
                </a:solidFill>
              </a:rPr>
              <a:t>The Fruits of Philosophy was a little-known printed pamphlet which provided basic contraceptive information. It was originally published in the United States by a doctor named Charles Knowlton in 1832.</a:t>
            </a:r>
          </a:p>
          <a:p>
            <a:pPr algn="l" fontAlgn="base">
              <a:lnSpc>
                <a:spcPct val="100000"/>
              </a:lnSpc>
            </a:pPr>
            <a:r>
              <a:rPr lang="en-GB" sz="2000" dirty="0">
                <a:solidFill>
                  <a:srgbClr val="000000"/>
                </a:solidFill>
              </a:rPr>
              <a:t>In 1834 James Watson first published the pamphlet in England and it sold steadily. In 1875 the rights were purchased by Charles Watts who became the new publisher.</a:t>
            </a:r>
          </a:p>
          <a:p>
            <a:pPr algn="l" fontAlgn="base">
              <a:lnSpc>
                <a:spcPct val="100000"/>
              </a:lnSpc>
            </a:pPr>
            <a:r>
              <a:rPr lang="en-GB" sz="2000" dirty="0">
                <a:solidFill>
                  <a:srgbClr val="000000"/>
                </a:solidFill>
              </a:rPr>
              <a:t>The pamphlet was propelled into the public eye in 1876 when a Bristol bookseller called Henry Cook was sentenced to two years' hard labour for selling it. Charles Watts agreed to destroy the printer's plates and all the printed stock. When faced with the prospect of a prison sentence he decided that the pamphlet was not worth fighting over.</a:t>
            </a:r>
          </a:p>
          <a:p>
            <a:pPr algn="l" fontAlgn="base">
              <a:lnSpc>
                <a:spcPct val="100000"/>
              </a:lnSpc>
            </a:pPr>
            <a:r>
              <a:rPr lang="en-GB" sz="2000" dirty="0">
                <a:solidFill>
                  <a:srgbClr val="000000"/>
                </a:solidFill>
              </a:rPr>
              <a:t>Two free thinkers and early secularists, Charles </a:t>
            </a:r>
            <a:r>
              <a:rPr lang="en-GB" sz="2000" dirty="0" err="1">
                <a:solidFill>
                  <a:srgbClr val="000000"/>
                </a:solidFill>
              </a:rPr>
              <a:t>Bradlaugh</a:t>
            </a:r>
            <a:r>
              <a:rPr lang="en-GB" sz="2000" dirty="0">
                <a:solidFill>
                  <a:srgbClr val="000000"/>
                </a:solidFill>
              </a:rPr>
              <a:t> and Annie Besant, decided that this government censorship was too important to ignore and that it was worth going to prison for.</a:t>
            </a:r>
          </a:p>
          <a:p>
            <a:pPr algn="l" fontAlgn="base">
              <a:lnSpc>
                <a:spcPct val="100000"/>
              </a:lnSpc>
            </a:pPr>
            <a:r>
              <a:rPr lang="en-GB" sz="2000" dirty="0">
                <a:solidFill>
                  <a:srgbClr val="000000"/>
                </a:solidFill>
              </a:rPr>
              <a:t>They founded their own publishing company, made some revisions to the text, and republished the pamphlet from their London Headquarters.</a:t>
            </a:r>
          </a:p>
        </p:txBody>
      </p:sp>
      <p:pic>
        <p:nvPicPr>
          <p:cNvPr id="4" name="Picture 3" descr="Background pattern&#10;&#10;Description automatically generated">
            <a:extLst>
              <a:ext uri="{FF2B5EF4-FFF2-40B4-BE49-F238E27FC236}">
                <a16:creationId xmlns:a16="http://schemas.microsoft.com/office/drawing/2014/main" id="{24137F5D-E637-0C12-59B4-FFB92C578CE2}"/>
              </a:ext>
            </a:extLst>
          </p:cNvPr>
          <p:cNvPicPr>
            <a:picLocks noChangeAspect="1"/>
          </p:cNvPicPr>
          <p:nvPr/>
        </p:nvPicPr>
        <p:blipFill rotWithShape="1">
          <a:blip r:embed="rId2">
            <a:extLst>
              <a:ext uri="{28A0092B-C50C-407E-A947-70E740481C1C}">
                <a14:useLocalDpi xmlns:a14="http://schemas.microsoft.com/office/drawing/2010/main" val="0"/>
              </a:ext>
            </a:extLst>
          </a:blip>
          <a:srcRect l="83" t="22453" r="-83" b="63409"/>
          <a:stretch/>
        </p:blipFill>
        <p:spPr>
          <a:xfrm>
            <a:off x="0" y="0"/>
            <a:ext cx="12217400" cy="690880"/>
          </a:xfrm>
          <a:prstGeom prst="rect">
            <a:avLst/>
          </a:prstGeom>
        </p:spPr>
      </p:pic>
      <p:pic>
        <p:nvPicPr>
          <p:cNvPr id="6" name="Picture 5" descr="Background pattern&#10;&#10;Description automatically generated">
            <a:extLst>
              <a:ext uri="{FF2B5EF4-FFF2-40B4-BE49-F238E27FC236}">
                <a16:creationId xmlns:a16="http://schemas.microsoft.com/office/drawing/2014/main" id="{319EEA92-03AF-6C5F-5E32-3DEDFF552A6A}"/>
              </a:ext>
            </a:extLst>
          </p:cNvPr>
          <p:cNvPicPr>
            <a:picLocks noChangeAspect="1"/>
          </p:cNvPicPr>
          <p:nvPr/>
        </p:nvPicPr>
        <p:blipFill rotWithShape="1">
          <a:blip r:embed="rId2">
            <a:extLst>
              <a:ext uri="{28A0092B-C50C-407E-A947-70E740481C1C}">
                <a14:useLocalDpi xmlns:a14="http://schemas.microsoft.com/office/drawing/2010/main" val="0"/>
              </a:ext>
            </a:extLst>
          </a:blip>
          <a:srcRect l="-62" t="85833" r="62" b="29"/>
          <a:stretch/>
        </p:blipFill>
        <p:spPr>
          <a:xfrm>
            <a:off x="0" y="6167120"/>
            <a:ext cx="12202160" cy="689444"/>
          </a:xfrm>
          <a:prstGeom prst="rect">
            <a:avLst/>
          </a:prstGeom>
        </p:spPr>
      </p:pic>
    </p:spTree>
    <p:extLst>
      <p:ext uri="{BB962C8B-B14F-4D97-AF65-F5344CB8AC3E}">
        <p14:creationId xmlns:p14="http://schemas.microsoft.com/office/powerpoint/2010/main" val="20838991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F5494D-ECB8-A361-872A-CD6F17B34AB6}"/>
              </a:ext>
            </a:extLst>
          </p:cNvPr>
          <p:cNvSpPr>
            <a:spLocks noGrp="1"/>
          </p:cNvSpPr>
          <p:nvPr>
            <p:ph type="ctrTitle"/>
          </p:nvPr>
        </p:nvSpPr>
        <p:spPr>
          <a:xfrm>
            <a:off x="1524000" y="927894"/>
            <a:ext cx="9144000" cy="690880"/>
          </a:xfrm>
        </p:spPr>
        <p:txBody>
          <a:bodyPr>
            <a:normAutofit/>
          </a:bodyPr>
          <a:lstStyle/>
          <a:p>
            <a:r>
              <a:rPr lang="en-US" sz="4000" b="1" dirty="0">
                <a:latin typeface="+mn-lt"/>
              </a:rPr>
              <a:t>Questions</a:t>
            </a:r>
            <a:endParaRPr lang="en-GB" sz="4000" b="1" dirty="0">
              <a:latin typeface="+mn-lt"/>
            </a:endParaRPr>
          </a:p>
        </p:txBody>
      </p:sp>
      <p:sp>
        <p:nvSpPr>
          <p:cNvPr id="3" name="Subtitle 2">
            <a:extLst>
              <a:ext uri="{FF2B5EF4-FFF2-40B4-BE49-F238E27FC236}">
                <a16:creationId xmlns:a16="http://schemas.microsoft.com/office/drawing/2014/main" id="{D21BC13E-5B47-6923-C69D-2B3500DB5024}"/>
              </a:ext>
            </a:extLst>
          </p:cNvPr>
          <p:cNvSpPr>
            <a:spLocks noGrp="1"/>
          </p:cNvSpPr>
          <p:nvPr>
            <p:ph type="subTitle" idx="1"/>
          </p:nvPr>
        </p:nvSpPr>
        <p:spPr>
          <a:xfrm>
            <a:off x="465221" y="1773238"/>
            <a:ext cx="11261558" cy="4156868"/>
          </a:xfrm>
        </p:spPr>
        <p:txBody>
          <a:bodyPr>
            <a:noAutofit/>
          </a:bodyPr>
          <a:lstStyle/>
          <a:p>
            <a:pPr algn="l" fontAlgn="base">
              <a:lnSpc>
                <a:spcPct val="100000"/>
              </a:lnSpc>
            </a:pPr>
            <a:r>
              <a:rPr lang="en-GB" dirty="0">
                <a:solidFill>
                  <a:srgbClr val="000000"/>
                </a:solidFill>
              </a:rPr>
              <a:t>Answer the following questions on the information given:</a:t>
            </a:r>
          </a:p>
          <a:p>
            <a:pPr algn="l" fontAlgn="base">
              <a:lnSpc>
                <a:spcPct val="100000"/>
              </a:lnSpc>
            </a:pPr>
            <a:endParaRPr lang="en-GB" dirty="0">
              <a:solidFill>
                <a:srgbClr val="000000"/>
              </a:solidFill>
            </a:endParaRPr>
          </a:p>
          <a:p>
            <a:pPr marL="342900" indent="-342900" algn="l" fontAlgn="base">
              <a:lnSpc>
                <a:spcPct val="100000"/>
              </a:lnSpc>
              <a:buFont typeface="Arial" panose="020B0604020202020204" pitchFamily="34" charset="0"/>
              <a:buChar char="•"/>
            </a:pPr>
            <a:r>
              <a:rPr lang="en-GB" dirty="0">
                <a:solidFill>
                  <a:srgbClr val="000000"/>
                </a:solidFill>
              </a:rPr>
              <a:t>What does this information tell you about society in the 1800’s?</a:t>
            </a:r>
          </a:p>
          <a:p>
            <a:pPr marL="342900" indent="-342900" algn="l" fontAlgn="base">
              <a:lnSpc>
                <a:spcPct val="100000"/>
              </a:lnSpc>
              <a:buFont typeface="Arial" panose="020B0604020202020204" pitchFamily="34" charset="0"/>
              <a:buChar char="•"/>
            </a:pPr>
            <a:r>
              <a:rPr lang="en-GB" dirty="0">
                <a:solidFill>
                  <a:srgbClr val="000000"/>
                </a:solidFill>
              </a:rPr>
              <a:t>Can you come up with adjectives to describe aspects of this society?</a:t>
            </a:r>
          </a:p>
          <a:p>
            <a:pPr marL="342900" indent="-342900" algn="l" fontAlgn="base">
              <a:lnSpc>
                <a:spcPct val="100000"/>
              </a:lnSpc>
              <a:buFont typeface="Arial" panose="020B0604020202020204" pitchFamily="34" charset="0"/>
              <a:buChar char="•"/>
            </a:pPr>
            <a:r>
              <a:rPr lang="en-GB" dirty="0">
                <a:solidFill>
                  <a:srgbClr val="000000"/>
                </a:solidFill>
              </a:rPr>
              <a:t>Why do you think that the protagonists felt so strongly about sharing knowledge about birth control to working people? Can you use existing historical knowledge of life in the 1800’s to support your hypotheses?</a:t>
            </a:r>
          </a:p>
          <a:p>
            <a:pPr marL="342900" indent="-342900" algn="l" fontAlgn="base">
              <a:lnSpc>
                <a:spcPct val="100000"/>
              </a:lnSpc>
              <a:buFont typeface="Arial" panose="020B0604020202020204" pitchFamily="34" charset="0"/>
              <a:buChar char="•"/>
            </a:pPr>
            <a:r>
              <a:rPr lang="en-GB" dirty="0"/>
              <a:t>Which national institutions might have wanted to keep this kind of information away from working class people and why might this have been the case? </a:t>
            </a:r>
            <a:endParaRPr lang="en-GB" dirty="0">
              <a:solidFill>
                <a:srgbClr val="000000"/>
              </a:solidFill>
            </a:endParaRPr>
          </a:p>
        </p:txBody>
      </p:sp>
      <p:pic>
        <p:nvPicPr>
          <p:cNvPr id="4" name="Picture 3" descr="Background pattern&#10;&#10;Description automatically generated">
            <a:extLst>
              <a:ext uri="{FF2B5EF4-FFF2-40B4-BE49-F238E27FC236}">
                <a16:creationId xmlns:a16="http://schemas.microsoft.com/office/drawing/2014/main" id="{24137F5D-E637-0C12-59B4-FFB92C578CE2}"/>
              </a:ext>
            </a:extLst>
          </p:cNvPr>
          <p:cNvPicPr>
            <a:picLocks noChangeAspect="1"/>
          </p:cNvPicPr>
          <p:nvPr/>
        </p:nvPicPr>
        <p:blipFill rotWithShape="1">
          <a:blip r:embed="rId2">
            <a:extLst>
              <a:ext uri="{28A0092B-C50C-407E-A947-70E740481C1C}">
                <a14:useLocalDpi xmlns:a14="http://schemas.microsoft.com/office/drawing/2010/main" val="0"/>
              </a:ext>
            </a:extLst>
          </a:blip>
          <a:srcRect l="83" t="22453" r="-83" b="63409"/>
          <a:stretch/>
        </p:blipFill>
        <p:spPr>
          <a:xfrm>
            <a:off x="0" y="0"/>
            <a:ext cx="12217400" cy="690880"/>
          </a:xfrm>
          <a:prstGeom prst="rect">
            <a:avLst/>
          </a:prstGeom>
        </p:spPr>
      </p:pic>
      <p:pic>
        <p:nvPicPr>
          <p:cNvPr id="6" name="Picture 5" descr="Background pattern&#10;&#10;Description automatically generated">
            <a:extLst>
              <a:ext uri="{FF2B5EF4-FFF2-40B4-BE49-F238E27FC236}">
                <a16:creationId xmlns:a16="http://schemas.microsoft.com/office/drawing/2014/main" id="{319EEA92-03AF-6C5F-5E32-3DEDFF552A6A}"/>
              </a:ext>
            </a:extLst>
          </p:cNvPr>
          <p:cNvPicPr>
            <a:picLocks noChangeAspect="1"/>
          </p:cNvPicPr>
          <p:nvPr/>
        </p:nvPicPr>
        <p:blipFill rotWithShape="1">
          <a:blip r:embed="rId2">
            <a:extLst>
              <a:ext uri="{28A0092B-C50C-407E-A947-70E740481C1C}">
                <a14:useLocalDpi xmlns:a14="http://schemas.microsoft.com/office/drawing/2010/main" val="0"/>
              </a:ext>
            </a:extLst>
          </a:blip>
          <a:srcRect l="-62" t="85833" r="62" b="29"/>
          <a:stretch/>
        </p:blipFill>
        <p:spPr>
          <a:xfrm>
            <a:off x="0" y="6167120"/>
            <a:ext cx="12202160" cy="689444"/>
          </a:xfrm>
          <a:prstGeom prst="rect">
            <a:avLst/>
          </a:prstGeom>
        </p:spPr>
      </p:pic>
    </p:spTree>
    <p:extLst>
      <p:ext uri="{BB962C8B-B14F-4D97-AF65-F5344CB8AC3E}">
        <p14:creationId xmlns:p14="http://schemas.microsoft.com/office/powerpoint/2010/main" val="23115131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F5494D-ECB8-A361-872A-CD6F17B34AB6}"/>
              </a:ext>
            </a:extLst>
          </p:cNvPr>
          <p:cNvSpPr>
            <a:spLocks noGrp="1"/>
          </p:cNvSpPr>
          <p:nvPr>
            <p:ph type="ctrTitle"/>
          </p:nvPr>
        </p:nvSpPr>
        <p:spPr>
          <a:xfrm>
            <a:off x="1524000" y="927894"/>
            <a:ext cx="9144000" cy="690880"/>
          </a:xfrm>
        </p:spPr>
        <p:txBody>
          <a:bodyPr>
            <a:normAutofit/>
          </a:bodyPr>
          <a:lstStyle/>
          <a:p>
            <a:r>
              <a:rPr lang="en-US" sz="4000" b="1" dirty="0">
                <a:latin typeface="+mn-lt"/>
              </a:rPr>
              <a:t>Viewpoints</a:t>
            </a:r>
            <a:endParaRPr lang="en-GB" sz="4000" b="1" dirty="0">
              <a:latin typeface="+mn-lt"/>
            </a:endParaRPr>
          </a:p>
        </p:txBody>
      </p:sp>
      <p:sp>
        <p:nvSpPr>
          <p:cNvPr id="3" name="Subtitle 2">
            <a:extLst>
              <a:ext uri="{FF2B5EF4-FFF2-40B4-BE49-F238E27FC236}">
                <a16:creationId xmlns:a16="http://schemas.microsoft.com/office/drawing/2014/main" id="{D21BC13E-5B47-6923-C69D-2B3500DB5024}"/>
              </a:ext>
            </a:extLst>
          </p:cNvPr>
          <p:cNvSpPr>
            <a:spLocks noGrp="1"/>
          </p:cNvSpPr>
          <p:nvPr>
            <p:ph type="subTitle" idx="1"/>
          </p:nvPr>
        </p:nvSpPr>
        <p:spPr>
          <a:xfrm>
            <a:off x="465221" y="1773238"/>
            <a:ext cx="11261558" cy="4156868"/>
          </a:xfrm>
        </p:spPr>
        <p:txBody>
          <a:bodyPr>
            <a:noAutofit/>
          </a:bodyPr>
          <a:lstStyle/>
          <a:p>
            <a:pPr fontAlgn="base">
              <a:lnSpc>
                <a:spcPct val="100000"/>
              </a:lnSpc>
            </a:pPr>
            <a:r>
              <a:rPr lang="en-GB" sz="2800" dirty="0">
                <a:solidFill>
                  <a:srgbClr val="000000"/>
                </a:solidFill>
              </a:rPr>
              <a:t>We are going to look at and discuss a number of different viewpoints. </a:t>
            </a:r>
          </a:p>
          <a:p>
            <a:pPr fontAlgn="base">
              <a:lnSpc>
                <a:spcPct val="100000"/>
              </a:lnSpc>
            </a:pPr>
            <a:endParaRPr lang="en-GB" sz="2800" dirty="0">
              <a:solidFill>
                <a:srgbClr val="000000"/>
              </a:solidFill>
            </a:endParaRPr>
          </a:p>
          <a:p>
            <a:pPr fontAlgn="base">
              <a:lnSpc>
                <a:spcPct val="100000"/>
              </a:lnSpc>
            </a:pPr>
            <a:r>
              <a:rPr lang="en-GB" sz="2800" dirty="0">
                <a:solidFill>
                  <a:srgbClr val="000000"/>
                </a:solidFill>
              </a:rPr>
              <a:t>These are not historical quotes but are based on opinions of the time. </a:t>
            </a:r>
          </a:p>
          <a:p>
            <a:pPr fontAlgn="base">
              <a:lnSpc>
                <a:spcPct val="100000"/>
              </a:lnSpc>
            </a:pPr>
            <a:endParaRPr lang="en-GB" sz="2800" dirty="0">
              <a:solidFill>
                <a:srgbClr val="000000"/>
              </a:solidFill>
            </a:endParaRPr>
          </a:p>
          <a:p>
            <a:pPr fontAlgn="base">
              <a:lnSpc>
                <a:spcPct val="100000"/>
              </a:lnSpc>
            </a:pPr>
            <a:r>
              <a:rPr lang="en-GB" sz="2800" dirty="0">
                <a:solidFill>
                  <a:srgbClr val="000000"/>
                </a:solidFill>
              </a:rPr>
              <a:t>Try and think of your own perspective on each one.</a:t>
            </a:r>
          </a:p>
        </p:txBody>
      </p:sp>
      <p:pic>
        <p:nvPicPr>
          <p:cNvPr id="4" name="Picture 3" descr="Background pattern&#10;&#10;Description automatically generated">
            <a:extLst>
              <a:ext uri="{FF2B5EF4-FFF2-40B4-BE49-F238E27FC236}">
                <a16:creationId xmlns:a16="http://schemas.microsoft.com/office/drawing/2014/main" id="{24137F5D-E637-0C12-59B4-FFB92C578CE2}"/>
              </a:ext>
            </a:extLst>
          </p:cNvPr>
          <p:cNvPicPr>
            <a:picLocks noChangeAspect="1"/>
          </p:cNvPicPr>
          <p:nvPr/>
        </p:nvPicPr>
        <p:blipFill rotWithShape="1">
          <a:blip r:embed="rId2">
            <a:extLst>
              <a:ext uri="{28A0092B-C50C-407E-A947-70E740481C1C}">
                <a14:useLocalDpi xmlns:a14="http://schemas.microsoft.com/office/drawing/2010/main" val="0"/>
              </a:ext>
            </a:extLst>
          </a:blip>
          <a:srcRect l="83" t="22453" r="-83" b="63409"/>
          <a:stretch/>
        </p:blipFill>
        <p:spPr>
          <a:xfrm>
            <a:off x="0" y="0"/>
            <a:ext cx="12217400" cy="690880"/>
          </a:xfrm>
          <a:prstGeom prst="rect">
            <a:avLst/>
          </a:prstGeom>
        </p:spPr>
      </p:pic>
      <p:pic>
        <p:nvPicPr>
          <p:cNvPr id="6" name="Picture 5" descr="Background pattern&#10;&#10;Description automatically generated">
            <a:extLst>
              <a:ext uri="{FF2B5EF4-FFF2-40B4-BE49-F238E27FC236}">
                <a16:creationId xmlns:a16="http://schemas.microsoft.com/office/drawing/2014/main" id="{319EEA92-03AF-6C5F-5E32-3DEDFF552A6A}"/>
              </a:ext>
            </a:extLst>
          </p:cNvPr>
          <p:cNvPicPr>
            <a:picLocks noChangeAspect="1"/>
          </p:cNvPicPr>
          <p:nvPr/>
        </p:nvPicPr>
        <p:blipFill rotWithShape="1">
          <a:blip r:embed="rId2">
            <a:extLst>
              <a:ext uri="{28A0092B-C50C-407E-A947-70E740481C1C}">
                <a14:useLocalDpi xmlns:a14="http://schemas.microsoft.com/office/drawing/2010/main" val="0"/>
              </a:ext>
            </a:extLst>
          </a:blip>
          <a:srcRect l="-62" t="85833" r="62" b="29"/>
          <a:stretch/>
        </p:blipFill>
        <p:spPr>
          <a:xfrm>
            <a:off x="0" y="6167120"/>
            <a:ext cx="12202160" cy="689444"/>
          </a:xfrm>
          <a:prstGeom prst="rect">
            <a:avLst/>
          </a:prstGeom>
        </p:spPr>
      </p:pic>
    </p:spTree>
    <p:extLst>
      <p:ext uri="{BB962C8B-B14F-4D97-AF65-F5344CB8AC3E}">
        <p14:creationId xmlns:p14="http://schemas.microsoft.com/office/powerpoint/2010/main" val="34892253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F5494D-ECB8-A361-872A-CD6F17B34AB6}"/>
              </a:ext>
            </a:extLst>
          </p:cNvPr>
          <p:cNvSpPr>
            <a:spLocks noGrp="1"/>
          </p:cNvSpPr>
          <p:nvPr>
            <p:ph type="ctrTitle"/>
          </p:nvPr>
        </p:nvSpPr>
        <p:spPr>
          <a:xfrm>
            <a:off x="1524000" y="927894"/>
            <a:ext cx="9144000" cy="690880"/>
          </a:xfrm>
        </p:spPr>
        <p:txBody>
          <a:bodyPr>
            <a:normAutofit/>
          </a:bodyPr>
          <a:lstStyle/>
          <a:p>
            <a:r>
              <a:rPr lang="en-US" sz="4000" b="1" dirty="0">
                <a:latin typeface="+mn-lt"/>
              </a:rPr>
              <a:t>Viewpoint A</a:t>
            </a:r>
            <a:endParaRPr lang="en-GB" sz="4000" b="1" dirty="0">
              <a:latin typeface="+mn-lt"/>
            </a:endParaRPr>
          </a:p>
        </p:txBody>
      </p:sp>
      <p:sp>
        <p:nvSpPr>
          <p:cNvPr id="3" name="Subtitle 2">
            <a:extLst>
              <a:ext uri="{FF2B5EF4-FFF2-40B4-BE49-F238E27FC236}">
                <a16:creationId xmlns:a16="http://schemas.microsoft.com/office/drawing/2014/main" id="{D21BC13E-5B47-6923-C69D-2B3500DB5024}"/>
              </a:ext>
            </a:extLst>
          </p:cNvPr>
          <p:cNvSpPr>
            <a:spLocks noGrp="1"/>
          </p:cNvSpPr>
          <p:nvPr>
            <p:ph type="subTitle" idx="1"/>
          </p:nvPr>
        </p:nvSpPr>
        <p:spPr>
          <a:xfrm>
            <a:off x="465221" y="1773238"/>
            <a:ext cx="11261558" cy="4156868"/>
          </a:xfrm>
        </p:spPr>
        <p:txBody>
          <a:bodyPr>
            <a:noAutofit/>
          </a:bodyPr>
          <a:lstStyle/>
          <a:p>
            <a:pPr fontAlgn="base">
              <a:lnSpc>
                <a:spcPct val="100000"/>
              </a:lnSpc>
            </a:pPr>
            <a:r>
              <a:rPr lang="en-GB" sz="3200" dirty="0">
                <a:solidFill>
                  <a:srgbClr val="000000"/>
                </a:solidFill>
              </a:rPr>
              <a:t>“I am on the side of restricting information to poor people, of keeping information in the hands of the wealthy and the medical experts – the working man will be corrupted by the type of information found in this most offensive publication.”</a:t>
            </a:r>
          </a:p>
        </p:txBody>
      </p:sp>
      <p:pic>
        <p:nvPicPr>
          <p:cNvPr id="4" name="Picture 3" descr="Background pattern&#10;&#10;Description automatically generated">
            <a:extLst>
              <a:ext uri="{FF2B5EF4-FFF2-40B4-BE49-F238E27FC236}">
                <a16:creationId xmlns:a16="http://schemas.microsoft.com/office/drawing/2014/main" id="{24137F5D-E637-0C12-59B4-FFB92C578CE2}"/>
              </a:ext>
            </a:extLst>
          </p:cNvPr>
          <p:cNvPicPr>
            <a:picLocks noChangeAspect="1"/>
          </p:cNvPicPr>
          <p:nvPr/>
        </p:nvPicPr>
        <p:blipFill rotWithShape="1">
          <a:blip r:embed="rId2">
            <a:extLst>
              <a:ext uri="{28A0092B-C50C-407E-A947-70E740481C1C}">
                <a14:useLocalDpi xmlns:a14="http://schemas.microsoft.com/office/drawing/2010/main" val="0"/>
              </a:ext>
            </a:extLst>
          </a:blip>
          <a:srcRect l="83" t="22453" r="-83" b="63409"/>
          <a:stretch/>
        </p:blipFill>
        <p:spPr>
          <a:xfrm>
            <a:off x="0" y="0"/>
            <a:ext cx="12217400" cy="690880"/>
          </a:xfrm>
          <a:prstGeom prst="rect">
            <a:avLst/>
          </a:prstGeom>
        </p:spPr>
      </p:pic>
      <p:pic>
        <p:nvPicPr>
          <p:cNvPr id="6" name="Picture 5" descr="Background pattern&#10;&#10;Description automatically generated">
            <a:extLst>
              <a:ext uri="{FF2B5EF4-FFF2-40B4-BE49-F238E27FC236}">
                <a16:creationId xmlns:a16="http://schemas.microsoft.com/office/drawing/2014/main" id="{319EEA92-03AF-6C5F-5E32-3DEDFF552A6A}"/>
              </a:ext>
            </a:extLst>
          </p:cNvPr>
          <p:cNvPicPr>
            <a:picLocks noChangeAspect="1"/>
          </p:cNvPicPr>
          <p:nvPr/>
        </p:nvPicPr>
        <p:blipFill rotWithShape="1">
          <a:blip r:embed="rId2">
            <a:extLst>
              <a:ext uri="{28A0092B-C50C-407E-A947-70E740481C1C}">
                <a14:useLocalDpi xmlns:a14="http://schemas.microsoft.com/office/drawing/2010/main" val="0"/>
              </a:ext>
            </a:extLst>
          </a:blip>
          <a:srcRect l="-62" t="85833" r="62" b="29"/>
          <a:stretch/>
        </p:blipFill>
        <p:spPr>
          <a:xfrm>
            <a:off x="0" y="6167120"/>
            <a:ext cx="12202160" cy="689444"/>
          </a:xfrm>
          <a:prstGeom prst="rect">
            <a:avLst/>
          </a:prstGeom>
        </p:spPr>
      </p:pic>
    </p:spTree>
    <p:extLst>
      <p:ext uri="{BB962C8B-B14F-4D97-AF65-F5344CB8AC3E}">
        <p14:creationId xmlns:p14="http://schemas.microsoft.com/office/powerpoint/2010/main" val="35648890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F5494D-ECB8-A361-872A-CD6F17B34AB6}"/>
              </a:ext>
            </a:extLst>
          </p:cNvPr>
          <p:cNvSpPr>
            <a:spLocks noGrp="1"/>
          </p:cNvSpPr>
          <p:nvPr>
            <p:ph type="ctrTitle"/>
          </p:nvPr>
        </p:nvSpPr>
        <p:spPr>
          <a:xfrm>
            <a:off x="1524000" y="927894"/>
            <a:ext cx="9144000" cy="690880"/>
          </a:xfrm>
        </p:spPr>
        <p:txBody>
          <a:bodyPr>
            <a:normAutofit/>
          </a:bodyPr>
          <a:lstStyle/>
          <a:p>
            <a:r>
              <a:rPr lang="en-US" sz="4000" b="1" dirty="0">
                <a:latin typeface="+mn-lt"/>
              </a:rPr>
              <a:t>Viewpoint B</a:t>
            </a:r>
            <a:endParaRPr lang="en-GB" sz="4000" b="1" dirty="0">
              <a:latin typeface="+mn-lt"/>
            </a:endParaRPr>
          </a:p>
        </p:txBody>
      </p:sp>
      <p:sp>
        <p:nvSpPr>
          <p:cNvPr id="3" name="Subtitle 2">
            <a:extLst>
              <a:ext uri="{FF2B5EF4-FFF2-40B4-BE49-F238E27FC236}">
                <a16:creationId xmlns:a16="http://schemas.microsoft.com/office/drawing/2014/main" id="{D21BC13E-5B47-6923-C69D-2B3500DB5024}"/>
              </a:ext>
            </a:extLst>
          </p:cNvPr>
          <p:cNvSpPr>
            <a:spLocks noGrp="1"/>
          </p:cNvSpPr>
          <p:nvPr>
            <p:ph type="subTitle" idx="1"/>
          </p:nvPr>
        </p:nvSpPr>
        <p:spPr>
          <a:xfrm>
            <a:off x="465221" y="1773238"/>
            <a:ext cx="11261558" cy="4156868"/>
          </a:xfrm>
        </p:spPr>
        <p:txBody>
          <a:bodyPr>
            <a:noAutofit/>
          </a:bodyPr>
          <a:lstStyle/>
          <a:p>
            <a:pPr fontAlgn="base">
              <a:lnSpc>
                <a:spcPct val="100000"/>
              </a:lnSpc>
            </a:pPr>
            <a:r>
              <a:rPr lang="en-GB" sz="3200" dirty="0">
                <a:solidFill>
                  <a:srgbClr val="000000"/>
                </a:solidFill>
              </a:rPr>
              <a:t> “I believe that if the working class can access medical information about birth control that this could be a vital step towards ending the overcrowding and poverty many of these families endure – knowledge is power… the scourge of poverty is inflicted on too many children in too many poor homes – records suggest that infant deaths are twice as likely in large, poor families than small, poor families…”</a:t>
            </a:r>
          </a:p>
        </p:txBody>
      </p:sp>
      <p:pic>
        <p:nvPicPr>
          <p:cNvPr id="4" name="Picture 3" descr="Background pattern&#10;&#10;Description automatically generated">
            <a:extLst>
              <a:ext uri="{FF2B5EF4-FFF2-40B4-BE49-F238E27FC236}">
                <a16:creationId xmlns:a16="http://schemas.microsoft.com/office/drawing/2014/main" id="{24137F5D-E637-0C12-59B4-FFB92C578CE2}"/>
              </a:ext>
            </a:extLst>
          </p:cNvPr>
          <p:cNvPicPr>
            <a:picLocks noChangeAspect="1"/>
          </p:cNvPicPr>
          <p:nvPr/>
        </p:nvPicPr>
        <p:blipFill rotWithShape="1">
          <a:blip r:embed="rId2">
            <a:extLst>
              <a:ext uri="{28A0092B-C50C-407E-A947-70E740481C1C}">
                <a14:useLocalDpi xmlns:a14="http://schemas.microsoft.com/office/drawing/2010/main" val="0"/>
              </a:ext>
            </a:extLst>
          </a:blip>
          <a:srcRect l="83" t="22453" r="-83" b="63409"/>
          <a:stretch/>
        </p:blipFill>
        <p:spPr>
          <a:xfrm>
            <a:off x="0" y="0"/>
            <a:ext cx="12217400" cy="690880"/>
          </a:xfrm>
          <a:prstGeom prst="rect">
            <a:avLst/>
          </a:prstGeom>
        </p:spPr>
      </p:pic>
      <p:pic>
        <p:nvPicPr>
          <p:cNvPr id="6" name="Picture 5" descr="Background pattern&#10;&#10;Description automatically generated">
            <a:extLst>
              <a:ext uri="{FF2B5EF4-FFF2-40B4-BE49-F238E27FC236}">
                <a16:creationId xmlns:a16="http://schemas.microsoft.com/office/drawing/2014/main" id="{319EEA92-03AF-6C5F-5E32-3DEDFF552A6A}"/>
              </a:ext>
            </a:extLst>
          </p:cNvPr>
          <p:cNvPicPr>
            <a:picLocks noChangeAspect="1"/>
          </p:cNvPicPr>
          <p:nvPr/>
        </p:nvPicPr>
        <p:blipFill rotWithShape="1">
          <a:blip r:embed="rId2">
            <a:extLst>
              <a:ext uri="{28A0092B-C50C-407E-A947-70E740481C1C}">
                <a14:useLocalDpi xmlns:a14="http://schemas.microsoft.com/office/drawing/2010/main" val="0"/>
              </a:ext>
            </a:extLst>
          </a:blip>
          <a:srcRect l="-62" t="85833" r="62" b="29"/>
          <a:stretch/>
        </p:blipFill>
        <p:spPr>
          <a:xfrm>
            <a:off x="0" y="6167120"/>
            <a:ext cx="12202160" cy="689444"/>
          </a:xfrm>
          <a:prstGeom prst="rect">
            <a:avLst/>
          </a:prstGeom>
        </p:spPr>
      </p:pic>
    </p:spTree>
    <p:extLst>
      <p:ext uri="{BB962C8B-B14F-4D97-AF65-F5344CB8AC3E}">
        <p14:creationId xmlns:p14="http://schemas.microsoft.com/office/powerpoint/2010/main" val="27712785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F5494D-ECB8-A361-872A-CD6F17B34AB6}"/>
              </a:ext>
            </a:extLst>
          </p:cNvPr>
          <p:cNvSpPr>
            <a:spLocks noGrp="1"/>
          </p:cNvSpPr>
          <p:nvPr>
            <p:ph type="ctrTitle"/>
          </p:nvPr>
        </p:nvSpPr>
        <p:spPr>
          <a:xfrm>
            <a:off x="1524000" y="927894"/>
            <a:ext cx="9144000" cy="690880"/>
          </a:xfrm>
        </p:spPr>
        <p:txBody>
          <a:bodyPr>
            <a:normAutofit/>
          </a:bodyPr>
          <a:lstStyle/>
          <a:p>
            <a:r>
              <a:rPr lang="en-US" sz="4000" b="1" dirty="0">
                <a:latin typeface="+mn-lt"/>
              </a:rPr>
              <a:t>Viewpoint C</a:t>
            </a:r>
            <a:endParaRPr lang="en-GB" sz="4000" b="1" dirty="0">
              <a:latin typeface="+mn-lt"/>
            </a:endParaRPr>
          </a:p>
        </p:txBody>
      </p:sp>
      <p:sp>
        <p:nvSpPr>
          <p:cNvPr id="3" name="Subtitle 2">
            <a:extLst>
              <a:ext uri="{FF2B5EF4-FFF2-40B4-BE49-F238E27FC236}">
                <a16:creationId xmlns:a16="http://schemas.microsoft.com/office/drawing/2014/main" id="{D21BC13E-5B47-6923-C69D-2B3500DB5024}"/>
              </a:ext>
            </a:extLst>
          </p:cNvPr>
          <p:cNvSpPr>
            <a:spLocks noGrp="1"/>
          </p:cNvSpPr>
          <p:nvPr>
            <p:ph type="subTitle" idx="1"/>
          </p:nvPr>
        </p:nvSpPr>
        <p:spPr>
          <a:xfrm>
            <a:off x="465221" y="1773238"/>
            <a:ext cx="11261558" cy="4156868"/>
          </a:xfrm>
        </p:spPr>
        <p:txBody>
          <a:bodyPr>
            <a:noAutofit/>
          </a:bodyPr>
          <a:lstStyle/>
          <a:p>
            <a:pPr fontAlgn="base">
              <a:lnSpc>
                <a:spcPct val="100000"/>
              </a:lnSpc>
            </a:pPr>
            <a:r>
              <a:rPr lang="en-GB" sz="3200" dirty="0">
                <a:solidFill>
                  <a:srgbClr val="000000"/>
                </a:solidFill>
              </a:rPr>
              <a:t>“There is no doubt that this shabby little pamphlet should be prosecuted as immoral and obscene – illustrations of the private parts of men and women do not belong in any form of publication – I consider it pornographic and as such the publishers should feel the full force of the law…”</a:t>
            </a:r>
          </a:p>
        </p:txBody>
      </p:sp>
      <p:pic>
        <p:nvPicPr>
          <p:cNvPr id="4" name="Picture 3" descr="Background pattern&#10;&#10;Description automatically generated">
            <a:extLst>
              <a:ext uri="{FF2B5EF4-FFF2-40B4-BE49-F238E27FC236}">
                <a16:creationId xmlns:a16="http://schemas.microsoft.com/office/drawing/2014/main" id="{24137F5D-E637-0C12-59B4-FFB92C578CE2}"/>
              </a:ext>
            </a:extLst>
          </p:cNvPr>
          <p:cNvPicPr>
            <a:picLocks noChangeAspect="1"/>
          </p:cNvPicPr>
          <p:nvPr/>
        </p:nvPicPr>
        <p:blipFill rotWithShape="1">
          <a:blip r:embed="rId2">
            <a:extLst>
              <a:ext uri="{28A0092B-C50C-407E-A947-70E740481C1C}">
                <a14:useLocalDpi xmlns:a14="http://schemas.microsoft.com/office/drawing/2010/main" val="0"/>
              </a:ext>
            </a:extLst>
          </a:blip>
          <a:srcRect l="83" t="22453" r="-83" b="63409"/>
          <a:stretch/>
        </p:blipFill>
        <p:spPr>
          <a:xfrm>
            <a:off x="0" y="0"/>
            <a:ext cx="12217400" cy="690880"/>
          </a:xfrm>
          <a:prstGeom prst="rect">
            <a:avLst/>
          </a:prstGeom>
        </p:spPr>
      </p:pic>
      <p:pic>
        <p:nvPicPr>
          <p:cNvPr id="6" name="Picture 5" descr="Background pattern&#10;&#10;Description automatically generated">
            <a:extLst>
              <a:ext uri="{FF2B5EF4-FFF2-40B4-BE49-F238E27FC236}">
                <a16:creationId xmlns:a16="http://schemas.microsoft.com/office/drawing/2014/main" id="{319EEA92-03AF-6C5F-5E32-3DEDFF552A6A}"/>
              </a:ext>
            </a:extLst>
          </p:cNvPr>
          <p:cNvPicPr>
            <a:picLocks noChangeAspect="1"/>
          </p:cNvPicPr>
          <p:nvPr/>
        </p:nvPicPr>
        <p:blipFill rotWithShape="1">
          <a:blip r:embed="rId2">
            <a:extLst>
              <a:ext uri="{28A0092B-C50C-407E-A947-70E740481C1C}">
                <a14:useLocalDpi xmlns:a14="http://schemas.microsoft.com/office/drawing/2010/main" val="0"/>
              </a:ext>
            </a:extLst>
          </a:blip>
          <a:srcRect l="-62" t="85833" r="62" b="29"/>
          <a:stretch/>
        </p:blipFill>
        <p:spPr>
          <a:xfrm>
            <a:off x="0" y="6167120"/>
            <a:ext cx="12202160" cy="689444"/>
          </a:xfrm>
          <a:prstGeom prst="rect">
            <a:avLst/>
          </a:prstGeom>
        </p:spPr>
      </p:pic>
    </p:spTree>
    <p:extLst>
      <p:ext uri="{BB962C8B-B14F-4D97-AF65-F5344CB8AC3E}">
        <p14:creationId xmlns:p14="http://schemas.microsoft.com/office/powerpoint/2010/main" val="42877775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F5494D-ECB8-A361-872A-CD6F17B34AB6}"/>
              </a:ext>
            </a:extLst>
          </p:cNvPr>
          <p:cNvSpPr>
            <a:spLocks noGrp="1"/>
          </p:cNvSpPr>
          <p:nvPr>
            <p:ph type="ctrTitle"/>
          </p:nvPr>
        </p:nvSpPr>
        <p:spPr>
          <a:xfrm>
            <a:off x="1524000" y="927894"/>
            <a:ext cx="9144000" cy="690880"/>
          </a:xfrm>
        </p:spPr>
        <p:txBody>
          <a:bodyPr>
            <a:normAutofit/>
          </a:bodyPr>
          <a:lstStyle/>
          <a:p>
            <a:r>
              <a:rPr lang="en-US" sz="4000" b="1" dirty="0">
                <a:latin typeface="+mn-lt"/>
              </a:rPr>
              <a:t>Viewpoint D</a:t>
            </a:r>
            <a:endParaRPr lang="en-GB" sz="4000" b="1" dirty="0">
              <a:latin typeface="+mn-lt"/>
            </a:endParaRPr>
          </a:p>
        </p:txBody>
      </p:sp>
      <p:sp>
        <p:nvSpPr>
          <p:cNvPr id="3" name="Subtitle 2">
            <a:extLst>
              <a:ext uri="{FF2B5EF4-FFF2-40B4-BE49-F238E27FC236}">
                <a16:creationId xmlns:a16="http://schemas.microsoft.com/office/drawing/2014/main" id="{D21BC13E-5B47-6923-C69D-2B3500DB5024}"/>
              </a:ext>
            </a:extLst>
          </p:cNvPr>
          <p:cNvSpPr>
            <a:spLocks noGrp="1"/>
          </p:cNvSpPr>
          <p:nvPr>
            <p:ph type="subTitle" idx="1"/>
          </p:nvPr>
        </p:nvSpPr>
        <p:spPr>
          <a:xfrm>
            <a:off x="465221" y="1773238"/>
            <a:ext cx="11261558" cy="4156868"/>
          </a:xfrm>
        </p:spPr>
        <p:txBody>
          <a:bodyPr>
            <a:noAutofit/>
          </a:bodyPr>
          <a:lstStyle/>
          <a:p>
            <a:pPr fontAlgn="base">
              <a:lnSpc>
                <a:spcPct val="100000"/>
              </a:lnSpc>
            </a:pPr>
            <a:r>
              <a:rPr lang="en-GB" sz="3200" dirty="0">
                <a:solidFill>
                  <a:srgbClr val="000000"/>
                </a:solidFill>
              </a:rPr>
              <a:t>“This is all about the rights of women – poor women should have the same access to the same information that their wealthier counterparts have – there is nothing in this book that has not been published before – the only reason that some take against it, is that is readily available and affordable to the poor of this country…”</a:t>
            </a:r>
          </a:p>
        </p:txBody>
      </p:sp>
      <p:pic>
        <p:nvPicPr>
          <p:cNvPr id="4" name="Picture 3" descr="Background pattern&#10;&#10;Description automatically generated">
            <a:extLst>
              <a:ext uri="{FF2B5EF4-FFF2-40B4-BE49-F238E27FC236}">
                <a16:creationId xmlns:a16="http://schemas.microsoft.com/office/drawing/2014/main" id="{24137F5D-E637-0C12-59B4-FFB92C578CE2}"/>
              </a:ext>
            </a:extLst>
          </p:cNvPr>
          <p:cNvPicPr>
            <a:picLocks noChangeAspect="1"/>
          </p:cNvPicPr>
          <p:nvPr/>
        </p:nvPicPr>
        <p:blipFill rotWithShape="1">
          <a:blip r:embed="rId2">
            <a:extLst>
              <a:ext uri="{28A0092B-C50C-407E-A947-70E740481C1C}">
                <a14:useLocalDpi xmlns:a14="http://schemas.microsoft.com/office/drawing/2010/main" val="0"/>
              </a:ext>
            </a:extLst>
          </a:blip>
          <a:srcRect l="83" t="22453" r="-83" b="63409"/>
          <a:stretch/>
        </p:blipFill>
        <p:spPr>
          <a:xfrm>
            <a:off x="0" y="0"/>
            <a:ext cx="12217400" cy="690880"/>
          </a:xfrm>
          <a:prstGeom prst="rect">
            <a:avLst/>
          </a:prstGeom>
        </p:spPr>
      </p:pic>
      <p:pic>
        <p:nvPicPr>
          <p:cNvPr id="6" name="Picture 5" descr="Background pattern&#10;&#10;Description automatically generated">
            <a:extLst>
              <a:ext uri="{FF2B5EF4-FFF2-40B4-BE49-F238E27FC236}">
                <a16:creationId xmlns:a16="http://schemas.microsoft.com/office/drawing/2014/main" id="{319EEA92-03AF-6C5F-5E32-3DEDFF552A6A}"/>
              </a:ext>
            </a:extLst>
          </p:cNvPr>
          <p:cNvPicPr>
            <a:picLocks noChangeAspect="1"/>
          </p:cNvPicPr>
          <p:nvPr/>
        </p:nvPicPr>
        <p:blipFill rotWithShape="1">
          <a:blip r:embed="rId2">
            <a:extLst>
              <a:ext uri="{28A0092B-C50C-407E-A947-70E740481C1C}">
                <a14:useLocalDpi xmlns:a14="http://schemas.microsoft.com/office/drawing/2010/main" val="0"/>
              </a:ext>
            </a:extLst>
          </a:blip>
          <a:srcRect l="-62" t="85833" r="62" b="29"/>
          <a:stretch/>
        </p:blipFill>
        <p:spPr>
          <a:xfrm>
            <a:off x="0" y="6167120"/>
            <a:ext cx="12202160" cy="689444"/>
          </a:xfrm>
          <a:prstGeom prst="rect">
            <a:avLst/>
          </a:prstGeom>
        </p:spPr>
      </p:pic>
    </p:spTree>
    <p:extLst>
      <p:ext uri="{BB962C8B-B14F-4D97-AF65-F5344CB8AC3E}">
        <p14:creationId xmlns:p14="http://schemas.microsoft.com/office/powerpoint/2010/main" val="13197211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1327</Words>
  <Application>Microsoft Office PowerPoint</Application>
  <PresentationFormat>Widescreen</PresentationFormat>
  <Paragraphs>59</Paragraphs>
  <Slides>15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Calibri Light</vt:lpstr>
      <vt:lpstr>Office Theme</vt:lpstr>
      <vt:lpstr>The Fruits of Philosophy Trial</vt:lpstr>
      <vt:lpstr>The Fruits of Philosophy Trial</vt:lpstr>
      <vt:lpstr>The Fruits of Philosophy Trial</vt:lpstr>
      <vt:lpstr>Questions</vt:lpstr>
      <vt:lpstr>Viewpoints</vt:lpstr>
      <vt:lpstr>Viewpoint A</vt:lpstr>
      <vt:lpstr>Viewpoint B</vt:lpstr>
      <vt:lpstr>Viewpoint C</vt:lpstr>
      <vt:lpstr>Viewpoint D</vt:lpstr>
      <vt:lpstr>Viewpoint E</vt:lpstr>
      <vt:lpstr>The Fruits of Philosophy Trial Pt.2</vt:lpstr>
      <vt:lpstr>Questions Pt.1</vt:lpstr>
      <vt:lpstr>Questions Pt.2</vt:lpstr>
      <vt:lpstr>Extension Task</vt:lpstr>
      <vt:lpstr>Extension 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Jack Rivington</dc:creator>
  <cp:lastModifiedBy>Jack Rivington</cp:lastModifiedBy>
  <cp:revision>2</cp:revision>
  <dcterms:created xsi:type="dcterms:W3CDTF">2023-02-25T19:01:25Z</dcterms:created>
  <dcterms:modified xsi:type="dcterms:W3CDTF">2023-11-01T15:28:32Z</dcterms:modified>
</cp:coreProperties>
</file>