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0" r:id="rId15"/>
    <p:sldId id="271" r:id="rId16"/>
    <p:sldId id="272" r:id="rId17"/>
    <p:sldId id="279" r:id="rId18"/>
    <p:sldId id="273" r:id="rId19"/>
    <p:sldId id="280" r:id="rId20"/>
    <p:sldId id="274" r:id="rId21"/>
    <p:sldId id="281" r:id="rId22"/>
    <p:sldId id="275" r:id="rId23"/>
    <p:sldId id="282" r:id="rId24"/>
    <p:sldId id="276" r:id="rId25"/>
    <p:sldId id="283" r:id="rId26"/>
    <p:sldId id="277" r:id="rId27"/>
    <p:sldId id="284"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0" d="100"/>
          <a:sy n="40" d="100"/>
        </p:scale>
        <p:origin x="44"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What is secularism?</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F</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9082"/>
          </a:xfrm>
        </p:spPr>
        <p:txBody>
          <a:bodyPr>
            <a:noAutofit/>
          </a:bodyPr>
          <a:lstStyle/>
          <a:p>
            <a:pPr rtl="0" fontAlgn="base"/>
            <a:r>
              <a:rPr lang="en-GB" sz="3200" b="0" i="0" dirty="0">
                <a:solidFill>
                  <a:srgbClr val="000000"/>
                </a:solidFill>
                <a:effectLst/>
                <a:latin typeface="Calibri" panose="020F0502020204030204" pitchFamily="34" charset="0"/>
              </a:rPr>
              <a:t>“It’s great my local school is a faith school – we are religious and attend religious services every week – we are also great friends with the religious leader who happens to be governor at the school. This means my kids will definitely get a place and it’s really difficult to get in…”  </a:t>
            </a:r>
            <a:endParaRPr lang="en-US" sz="3200" b="1" i="1"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76724AE7-3366-5F4B-BF7E-D444F122EB9E}"/>
              </a:ext>
            </a:extLst>
          </p:cNvPr>
          <p:cNvSpPr txBox="1"/>
          <p:nvPr/>
        </p:nvSpPr>
        <p:spPr>
          <a:xfrm>
            <a:off x="1536700" y="5345331"/>
            <a:ext cx="9144000" cy="584775"/>
          </a:xfrm>
          <a:prstGeom prst="rect">
            <a:avLst/>
          </a:prstGeom>
          <a:noFill/>
        </p:spPr>
        <p:txBody>
          <a:bodyPr wrap="square" rtlCol="0">
            <a:spAutoFit/>
          </a:bodyPr>
          <a:lstStyle/>
          <a:p>
            <a:r>
              <a:rPr lang="en-US" sz="3200" b="0" i="0" dirty="0">
                <a:solidFill>
                  <a:srgbClr val="000000"/>
                </a:solidFill>
                <a:effectLst/>
                <a:latin typeface="Calibri" panose="020F0502020204030204" pitchFamily="34" charset="0"/>
              </a:rPr>
              <a:t>Is this an issue of </a:t>
            </a:r>
            <a:r>
              <a:rPr lang="en-US" sz="3200" b="1" dirty="0">
                <a:solidFill>
                  <a:srgbClr val="000000"/>
                </a:solidFill>
                <a:latin typeface="Calibri" panose="020F0502020204030204" pitchFamily="34" charset="0"/>
              </a:rPr>
              <a:t>Separation</a:t>
            </a:r>
            <a:r>
              <a:rPr lang="en-US" sz="3200" dirty="0">
                <a:solidFill>
                  <a:srgbClr val="000000"/>
                </a:solidFill>
                <a:latin typeface="Calibri" panose="020F0502020204030204" pitchFamily="34" charset="0"/>
              </a:rPr>
              <a:t>, </a:t>
            </a:r>
            <a:r>
              <a:rPr lang="en-US" sz="3200" b="1" dirty="0">
                <a:solidFill>
                  <a:srgbClr val="000000"/>
                </a:solidFill>
                <a:latin typeface="Calibri" panose="020F0502020204030204" pitchFamily="34" charset="0"/>
              </a:rPr>
              <a:t>Freedom</a:t>
            </a:r>
            <a:r>
              <a:rPr lang="en-US" sz="3200" dirty="0">
                <a:solidFill>
                  <a:srgbClr val="000000"/>
                </a:solidFill>
                <a:latin typeface="Calibri" panose="020F0502020204030204" pitchFamily="34" charset="0"/>
              </a:rPr>
              <a:t>, or </a:t>
            </a:r>
            <a:r>
              <a:rPr lang="en-US" sz="3200" b="1" dirty="0">
                <a:solidFill>
                  <a:srgbClr val="000000"/>
                </a:solidFill>
                <a:latin typeface="Calibri" panose="020F0502020204030204" pitchFamily="34" charset="0"/>
              </a:rPr>
              <a:t>Equality</a:t>
            </a:r>
            <a:r>
              <a:rPr lang="en-US" sz="3200" dirty="0">
                <a:solidFill>
                  <a:srgbClr val="000000"/>
                </a:solidFill>
                <a:latin typeface="Calibri" panose="020F0502020204030204" pitchFamily="34" charset="0"/>
              </a:rPr>
              <a:t>?</a:t>
            </a:r>
            <a:endParaRPr lang="en-US" sz="32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38453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Answers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3465988"/>
          </a:xfrm>
        </p:spPr>
        <p:txBody>
          <a:bodyPr>
            <a:noAutofit/>
          </a:bodyPr>
          <a:lstStyle/>
          <a:p>
            <a:pPr marL="342900" indent="-342900" algn="l" rtl="0" fontAlgn="base">
              <a:buFont typeface="+mj-lt"/>
              <a:buAutoNum type="alphaUcPeriod"/>
            </a:pPr>
            <a:r>
              <a:rPr lang="en-GB" sz="3200" b="0" i="0" dirty="0">
                <a:solidFill>
                  <a:srgbClr val="000000"/>
                </a:solidFill>
                <a:effectLst/>
                <a:latin typeface="Calibri" panose="020F0502020204030204" pitchFamily="34" charset="0"/>
              </a:rPr>
              <a:t>Is an issue of </a:t>
            </a:r>
            <a:r>
              <a:rPr lang="en-GB" sz="3200" b="1" i="0" dirty="0">
                <a:solidFill>
                  <a:srgbClr val="000000"/>
                </a:solidFill>
                <a:effectLst/>
                <a:latin typeface="Calibri" panose="020F0502020204030204" pitchFamily="34" charset="0"/>
              </a:rPr>
              <a:t>freedom</a:t>
            </a:r>
            <a:r>
              <a:rPr lang="en-GB" sz="3200" b="0" i="0" dirty="0">
                <a:solidFill>
                  <a:srgbClr val="000000"/>
                </a:solidFill>
                <a:effectLst/>
                <a:latin typeface="Calibri" panose="020F0502020204030204" pitchFamily="34" charset="0"/>
              </a:rPr>
              <a:t> </a:t>
            </a:r>
          </a:p>
          <a:p>
            <a:pPr marL="342900" indent="-342900" algn="l" rtl="0" fontAlgn="base">
              <a:buFont typeface="+mj-lt"/>
              <a:buAutoNum type="alphaUcPeriod"/>
            </a:pPr>
            <a:r>
              <a:rPr lang="en-GB" sz="3200" b="0" i="0" dirty="0">
                <a:solidFill>
                  <a:srgbClr val="000000"/>
                </a:solidFill>
                <a:effectLst/>
                <a:latin typeface="Calibri" panose="020F0502020204030204" pitchFamily="34" charset="0"/>
              </a:rPr>
              <a:t>Is an issue of </a:t>
            </a:r>
            <a:r>
              <a:rPr lang="en-GB" sz="3200" b="1" i="0" dirty="0">
                <a:solidFill>
                  <a:srgbClr val="000000"/>
                </a:solidFill>
                <a:effectLst/>
                <a:latin typeface="Calibri" panose="020F0502020204030204" pitchFamily="34" charset="0"/>
              </a:rPr>
              <a:t>equality </a:t>
            </a:r>
          </a:p>
          <a:p>
            <a:pPr marL="342900" indent="-342900" algn="l" rtl="0" fontAlgn="base">
              <a:buFont typeface="+mj-lt"/>
              <a:buAutoNum type="alphaUcPeriod"/>
            </a:pPr>
            <a:r>
              <a:rPr lang="en-GB" sz="3200" b="0" i="0" dirty="0">
                <a:solidFill>
                  <a:srgbClr val="000000"/>
                </a:solidFill>
                <a:effectLst/>
                <a:latin typeface="Calibri" panose="020F0502020204030204" pitchFamily="34" charset="0"/>
              </a:rPr>
              <a:t>Is an issue of </a:t>
            </a:r>
            <a:r>
              <a:rPr lang="en-GB" sz="3200" b="1" i="0" dirty="0">
                <a:solidFill>
                  <a:srgbClr val="000000"/>
                </a:solidFill>
                <a:effectLst/>
                <a:latin typeface="Calibri" panose="020F0502020204030204" pitchFamily="34" charset="0"/>
              </a:rPr>
              <a:t>separation and equality </a:t>
            </a:r>
          </a:p>
          <a:p>
            <a:pPr marL="342900" indent="-342900" algn="l" rtl="0" fontAlgn="base">
              <a:buFont typeface="+mj-lt"/>
              <a:buAutoNum type="alphaUcPeriod"/>
            </a:pPr>
            <a:r>
              <a:rPr lang="en-GB" sz="3200" b="0" i="0" dirty="0">
                <a:solidFill>
                  <a:srgbClr val="000000"/>
                </a:solidFill>
                <a:effectLst/>
                <a:latin typeface="Calibri" panose="020F0502020204030204" pitchFamily="34" charset="0"/>
              </a:rPr>
              <a:t>Is an issue of </a:t>
            </a:r>
            <a:r>
              <a:rPr lang="en-GB" sz="3200" b="1" i="0" dirty="0">
                <a:solidFill>
                  <a:srgbClr val="000000"/>
                </a:solidFill>
                <a:effectLst/>
                <a:latin typeface="Calibri" panose="020F0502020204030204" pitchFamily="34" charset="0"/>
              </a:rPr>
              <a:t>freedom </a:t>
            </a:r>
          </a:p>
          <a:p>
            <a:pPr marL="342900" indent="-342900" algn="l" rtl="0" fontAlgn="base">
              <a:buFont typeface="+mj-lt"/>
              <a:buAutoNum type="alphaUcPeriod"/>
            </a:pPr>
            <a:r>
              <a:rPr lang="en-GB" sz="3200" b="0" i="0" dirty="0">
                <a:solidFill>
                  <a:srgbClr val="000000"/>
                </a:solidFill>
                <a:effectLst/>
                <a:latin typeface="Calibri" panose="020F0502020204030204" pitchFamily="34" charset="0"/>
              </a:rPr>
              <a:t>Is an issue of </a:t>
            </a:r>
            <a:r>
              <a:rPr lang="en-GB" sz="3200" b="1" i="0" dirty="0">
                <a:solidFill>
                  <a:srgbClr val="000000"/>
                </a:solidFill>
                <a:effectLst/>
                <a:latin typeface="Calibri" panose="020F0502020204030204" pitchFamily="34" charset="0"/>
              </a:rPr>
              <a:t>separation </a:t>
            </a:r>
          </a:p>
          <a:p>
            <a:pPr marL="342900" indent="-342900" algn="l" rtl="0" fontAlgn="base">
              <a:buFont typeface="+mj-lt"/>
              <a:buAutoNum type="alphaUcPeriod"/>
            </a:pPr>
            <a:r>
              <a:rPr lang="en-GB" sz="3200" b="0" i="0" dirty="0">
                <a:solidFill>
                  <a:srgbClr val="000000"/>
                </a:solidFill>
                <a:effectLst/>
                <a:latin typeface="Calibri" panose="020F0502020204030204" pitchFamily="34" charset="0"/>
              </a:rPr>
              <a:t>Is an issue of </a:t>
            </a:r>
            <a:r>
              <a:rPr lang="en-GB" sz="3200" b="1" i="0" dirty="0">
                <a:solidFill>
                  <a:srgbClr val="000000"/>
                </a:solidFill>
                <a:effectLst/>
                <a:latin typeface="Calibri" panose="020F0502020204030204" pitchFamily="34" charset="0"/>
              </a:rPr>
              <a:t>equality </a:t>
            </a:r>
          </a:p>
          <a:p>
            <a:pPr rtl="0" fontAlgn="base"/>
            <a:endParaRPr lang="en-US" sz="3200" b="1" i="1"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334412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you think? – Question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latin typeface="Calibri" panose="020F0502020204030204" pitchFamily="34" charset="0"/>
              </a:rPr>
              <a:t>Do you think one of the principles is more important than the others?</a:t>
            </a:r>
          </a:p>
          <a:p>
            <a:pPr rtl="0" fontAlgn="base"/>
            <a:endParaRPr lang="en-GB" sz="3200" dirty="0">
              <a:solidFill>
                <a:srgbClr val="000000"/>
              </a:solidFill>
              <a:latin typeface="Calibri" panose="020F0502020204030204" pitchFamily="34" charset="0"/>
            </a:endParaRPr>
          </a:p>
          <a:p>
            <a:pPr rtl="0" fontAlgn="base"/>
            <a:r>
              <a:rPr lang="en-GB" sz="3200" b="0" i="0" dirty="0">
                <a:solidFill>
                  <a:srgbClr val="000000"/>
                </a:solidFill>
                <a:effectLst/>
                <a:latin typeface="Calibri" panose="020F0502020204030204" pitchFamily="34" charset="0"/>
              </a:rPr>
              <a:t>Which one - </a:t>
            </a:r>
            <a:r>
              <a:rPr lang="en-GB" sz="3200" b="1" i="0" dirty="0">
                <a:solidFill>
                  <a:srgbClr val="000000"/>
                </a:solidFill>
                <a:effectLst/>
                <a:latin typeface="Calibri" panose="020F0502020204030204" pitchFamily="34" charset="0"/>
              </a:rPr>
              <a:t>Separation</a:t>
            </a:r>
            <a:r>
              <a:rPr lang="en-GB" sz="3200" b="0" i="0" dirty="0">
                <a:solidFill>
                  <a:srgbClr val="000000"/>
                </a:solidFill>
                <a:effectLst/>
                <a:latin typeface="Calibri" panose="020F0502020204030204" pitchFamily="34" charset="0"/>
              </a:rPr>
              <a:t>, </a:t>
            </a:r>
            <a:r>
              <a:rPr lang="en-GB" sz="3200" b="1" i="0" dirty="0">
                <a:solidFill>
                  <a:srgbClr val="000000"/>
                </a:solidFill>
                <a:effectLst/>
                <a:latin typeface="Calibri" panose="020F0502020204030204" pitchFamily="34" charset="0"/>
              </a:rPr>
              <a:t>Freedom</a:t>
            </a:r>
            <a:r>
              <a:rPr lang="en-GB" sz="3200" b="0" i="0" dirty="0">
                <a:solidFill>
                  <a:srgbClr val="000000"/>
                </a:solidFill>
                <a:effectLst/>
                <a:latin typeface="Calibri" panose="020F0502020204030204" pitchFamily="34" charset="0"/>
              </a:rPr>
              <a:t>, or </a:t>
            </a:r>
            <a:r>
              <a:rPr lang="en-GB" sz="3200" b="1" i="0" dirty="0">
                <a:solidFill>
                  <a:srgbClr val="000000"/>
                </a:solidFill>
                <a:effectLst/>
                <a:latin typeface="Calibri" panose="020F0502020204030204" pitchFamily="34" charset="0"/>
              </a:rPr>
              <a:t>Equality</a:t>
            </a:r>
            <a:r>
              <a:rPr lang="en-GB" sz="3200" dirty="0">
                <a:solidFill>
                  <a:srgbClr val="000000"/>
                </a:solidFill>
                <a:latin typeface="Calibri" panose="020F0502020204030204" pitchFamily="34" charset="0"/>
              </a:rPr>
              <a:t>?</a:t>
            </a:r>
            <a:endParaRPr lang="en-GB" sz="3200" b="0" i="0" dirty="0">
              <a:solidFill>
                <a:srgbClr val="000000"/>
              </a:solidFill>
              <a:effectLst/>
              <a:latin typeface="Calibri" panose="020F0502020204030204" pitchFamily="34" charset="0"/>
            </a:endParaRPr>
          </a:p>
          <a:p>
            <a:pPr rtl="0" fontAlgn="base"/>
            <a:endParaRPr lang="en-GB" sz="3200" b="0" i="0" dirty="0">
              <a:solidFill>
                <a:srgbClr val="000000"/>
              </a:solidFill>
              <a:effectLst/>
              <a:latin typeface="Calibri" panose="020F0502020204030204" pitchFamily="34" charset="0"/>
            </a:endParaRPr>
          </a:p>
          <a:p>
            <a:pPr rtl="0" fontAlgn="base"/>
            <a:r>
              <a:rPr lang="en-GB" sz="3200" dirty="0">
                <a:solidFill>
                  <a:srgbClr val="000000"/>
                </a:solidFill>
                <a:latin typeface="Calibri" panose="020F0502020204030204" pitchFamily="34" charset="0"/>
              </a:rPr>
              <a:t>Write down your answer and your reason why.</a:t>
            </a:r>
            <a:endParaRPr lang="en-GB" sz="32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6165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you think? – Question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US" sz="3200" dirty="0">
                <a:solidFill>
                  <a:srgbClr val="000000"/>
                </a:solidFill>
                <a:latin typeface="Calibri" panose="020F0502020204030204" pitchFamily="34" charset="0"/>
              </a:rPr>
              <a:t>T</a:t>
            </a:r>
            <a:r>
              <a:rPr lang="en-GB" sz="3200" dirty="0">
                <a:solidFill>
                  <a:srgbClr val="000000"/>
                </a:solidFill>
                <a:latin typeface="Calibri" panose="020F0502020204030204" pitchFamily="34" charset="0"/>
              </a:rPr>
              <a:t>he UK is a country with people of different backgrounds, religions, and beliefs.</a:t>
            </a:r>
          </a:p>
          <a:p>
            <a:pPr rtl="0" fontAlgn="base"/>
            <a:endParaRPr lang="en-GB" sz="3200" b="0" i="0" dirty="0">
              <a:solidFill>
                <a:srgbClr val="000000"/>
              </a:solidFill>
              <a:effectLst/>
              <a:latin typeface="Calibri" panose="020F0502020204030204" pitchFamily="34" charset="0"/>
            </a:endParaRPr>
          </a:p>
          <a:p>
            <a:pPr rtl="0" fontAlgn="base"/>
            <a:r>
              <a:rPr lang="en-GB" sz="3200" dirty="0">
                <a:solidFill>
                  <a:srgbClr val="000000"/>
                </a:solidFill>
                <a:latin typeface="Calibri" panose="020F0502020204030204" pitchFamily="34" charset="0"/>
              </a:rPr>
              <a:t>Why might secularism be useful to different people in a society like this?</a:t>
            </a:r>
            <a:endParaRPr lang="en-GB" sz="32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512214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you think? – Question 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dirty="0">
                <a:solidFill>
                  <a:srgbClr val="000000"/>
                </a:solidFill>
                <a:latin typeface="Calibri" panose="020F0502020204030204" pitchFamily="34" charset="0"/>
              </a:rPr>
              <a:t>Do you agree with the 3 basic principles of secularism?</a:t>
            </a:r>
          </a:p>
          <a:p>
            <a:pPr rtl="0" fontAlgn="base"/>
            <a:endParaRPr lang="en-GB" sz="3200" b="0" i="0" dirty="0">
              <a:solidFill>
                <a:srgbClr val="000000"/>
              </a:solidFill>
              <a:effectLst/>
              <a:latin typeface="Calibri" panose="020F0502020204030204" pitchFamily="34" charset="0"/>
            </a:endParaRPr>
          </a:p>
          <a:p>
            <a:pPr rtl="0" fontAlgn="base"/>
            <a:r>
              <a:rPr lang="en-GB" sz="3200" b="0" i="0" dirty="0">
                <a:solidFill>
                  <a:srgbClr val="000000"/>
                </a:solidFill>
                <a:effectLst/>
                <a:latin typeface="Calibri" panose="020F0502020204030204" pitchFamily="34" charset="0"/>
              </a:rPr>
              <a:t>Can you think of your own real-life example that fits into one of the principles?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794004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9900" y="1618774"/>
            <a:ext cx="11277600" cy="4311332"/>
          </a:xfrm>
        </p:spPr>
        <p:txBody>
          <a:bodyPr>
            <a:noAutofit/>
          </a:bodyPr>
          <a:lstStyle/>
          <a:p>
            <a:pPr rtl="0" fontAlgn="base"/>
            <a:r>
              <a:rPr lang="en-US" sz="3200" b="0" i="0" dirty="0">
                <a:solidFill>
                  <a:srgbClr val="000000"/>
                </a:solidFill>
                <a:effectLst/>
                <a:latin typeface="Calibri" panose="020F0502020204030204" pitchFamily="34" charset="0"/>
              </a:rPr>
              <a:t>Viewpoints which agree with the secular principles are called </a:t>
            </a:r>
            <a:r>
              <a:rPr lang="en-US" sz="3200" b="1" i="0" dirty="0">
                <a:solidFill>
                  <a:srgbClr val="000000"/>
                </a:solidFill>
                <a:effectLst/>
                <a:latin typeface="Calibri" panose="020F0502020204030204" pitchFamily="34" charset="0"/>
              </a:rPr>
              <a:t>secularist</a:t>
            </a:r>
            <a:r>
              <a:rPr lang="en-US" sz="3200" i="0" dirty="0">
                <a:solidFill>
                  <a:srgbClr val="000000"/>
                </a:solidFill>
                <a:effectLst/>
                <a:latin typeface="Calibri" panose="020F0502020204030204" pitchFamily="34" charset="0"/>
              </a:rPr>
              <a:t>.</a:t>
            </a:r>
            <a:endParaRPr lang="en-US" sz="3200" b="1" i="0" dirty="0">
              <a:solidFill>
                <a:srgbClr val="000000"/>
              </a:solidFill>
              <a:effectLst/>
              <a:latin typeface="Calibri" panose="020F0502020204030204" pitchFamily="34" charset="0"/>
            </a:endParaRPr>
          </a:p>
          <a:p>
            <a:pPr rtl="0" fontAlgn="base"/>
            <a:endParaRPr lang="en-US" sz="3200" dirty="0">
              <a:solidFill>
                <a:srgbClr val="000000"/>
              </a:solidFill>
              <a:latin typeface="Calibri" panose="020F0502020204030204" pitchFamily="34" charset="0"/>
            </a:endParaRPr>
          </a:p>
          <a:p>
            <a:pPr rtl="0" fontAlgn="base"/>
            <a:r>
              <a:rPr lang="en-US" sz="3200" b="0" i="0" dirty="0">
                <a:solidFill>
                  <a:srgbClr val="000000"/>
                </a:solidFill>
                <a:effectLst/>
                <a:latin typeface="Calibri" panose="020F0502020204030204" pitchFamily="34" charset="0"/>
              </a:rPr>
              <a:t>We will now look at six more viewpoints.</a:t>
            </a:r>
          </a:p>
          <a:p>
            <a:pPr rtl="0" fontAlgn="base"/>
            <a:endParaRPr lang="en-US" sz="3200" dirty="0">
              <a:solidFill>
                <a:srgbClr val="000000"/>
              </a:solidFill>
              <a:latin typeface="Calibri" panose="020F0502020204030204" pitchFamily="34" charset="0"/>
            </a:endParaRPr>
          </a:p>
          <a:p>
            <a:pPr rtl="0" fontAlgn="base"/>
            <a:r>
              <a:rPr lang="en-US" sz="3200" i="0" dirty="0">
                <a:solidFill>
                  <a:srgbClr val="000000"/>
                </a:solidFill>
                <a:effectLst/>
                <a:latin typeface="Calibri" panose="020F0502020204030204" pitchFamily="34" charset="0"/>
              </a:rPr>
              <a:t>You need to </a:t>
            </a:r>
            <a:r>
              <a:rPr lang="en-US" sz="3200" dirty="0">
                <a:solidFill>
                  <a:srgbClr val="000000"/>
                </a:solidFill>
                <a:latin typeface="Calibri" panose="020F0502020204030204" pitchFamily="34" charset="0"/>
              </a:rPr>
              <a:t>decide whether you think each viewpoint is secularist or not. </a:t>
            </a:r>
          </a:p>
          <a:p>
            <a:pPr rtl="0" fontAlgn="base"/>
            <a:r>
              <a:rPr lang="en-US" sz="3200" dirty="0">
                <a:solidFill>
                  <a:srgbClr val="000000"/>
                </a:solidFill>
                <a:latin typeface="Calibri" panose="020F0502020204030204" pitchFamily="34" charset="0"/>
              </a:rPr>
              <a:t>Try and think of evidence to explain your answers.</a:t>
            </a:r>
          </a:p>
          <a:p>
            <a:pPr rtl="0" fontAlgn="base"/>
            <a:endParaRPr lang="en-US" sz="3200" dirty="0">
              <a:solidFill>
                <a:srgbClr val="000000"/>
              </a:solidFill>
              <a:latin typeface="Calibri" panose="020F0502020204030204" pitchFamily="34" charset="0"/>
            </a:endParaRPr>
          </a:p>
          <a:p>
            <a:pPr rtl="0" fontAlgn="base"/>
            <a:endParaRPr lang="en-US" sz="320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74774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A</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4804"/>
          </a:xfrm>
        </p:spPr>
        <p:txBody>
          <a:bodyPr>
            <a:noAutofit/>
          </a:bodyPr>
          <a:lstStyle/>
          <a:p>
            <a:pPr rtl="0" fontAlgn="base"/>
            <a:r>
              <a:rPr lang="en-GB" sz="3200" i="1" dirty="0">
                <a:solidFill>
                  <a:srgbClr val="000000"/>
                </a:solidFill>
                <a:latin typeface="Calibri" panose="020F0502020204030204" pitchFamily="34" charset="0"/>
              </a:rPr>
              <a:t>“I’m not religious, but I think it’s good to have an established church with strong links to the state because we’re a Christian country. Whether or not you are Christian, having a Christian state preserves our culture, provides a strong moral compass and helps protect against foreign ideas.” </a:t>
            </a:r>
            <a:endParaRPr lang="en-US" sz="3200" i="1" dirty="0">
              <a:solidFill>
                <a:srgbClr val="000000"/>
              </a:solidFill>
              <a:latin typeface="Calibri" panose="020F0502020204030204" pitchFamily="34" charset="0"/>
            </a:endParaRPr>
          </a:p>
          <a:p>
            <a:pPr rtl="0" fontAlgn="base"/>
            <a:endParaRPr lang="en-US" sz="3200" dirty="0">
              <a:solidFill>
                <a:srgbClr val="000000"/>
              </a:solidFill>
              <a:latin typeface="Calibri" panose="020F0502020204030204" pitchFamily="34" charset="0"/>
            </a:endParaRPr>
          </a:p>
          <a:p>
            <a:pPr rtl="0" fontAlgn="base"/>
            <a:endParaRPr lang="en-US" sz="3600" b="1"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E740E3A1-0456-276B-50AD-D840122C5285}"/>
              </a:ext>
            </a:extLst>
          </p:cNvPr>
          <p:cNvSpPr txBox="1"/>
          <p:nvPr/>
        </p:nvSpPr>
        <p:spPr>
          <a:xfrm>
            <a:off x="1536700" y="5345331"/>
            <a:ext cx="9144000" cy="584775"/>
          </a:xfrm>
          <a:prstGeom prst="rect">
            <a:avLst/>
          </a:prstGeom>
          <a:noFill/>
        </p:spPr>
        <p:txBody>
          <a:bodyPr wrap="square" rtlCol="0">
            <a:spAutoFit/>
          </a:bodyPr>
          <a:lstStyle/>
          <a:p>
            <a:pPr algn="ctr"/>
            <a:r>
              <a:rPr lang="en-US" sz="3200" i="0" dirty="0">
                <a:solidFill>
                  <a:srgbClr val="000000"/>
                </a:solidFill>
                <a:effectLst/>
                <a:latin typeface="Calibri" panose="020F0502020204030204" pitchFamily="34" charset="0"/>
              </a:rPr>
              <a:t>Is this </a:t>
            </a:r>
            <a:r>
              <a:rPr lang="en-US" sz="3200" dirty="0">
                <a:solidFill>
                  <a:srgbClr val="000000"/>
                </a:solidFill>
                <a:latin typeface="Calibri" panose="020F0502020204030204" pitchFamily="34" charset="0"/>
              </a:rPr>
              <a:t>viewpoint </a:t>
            </a:r>
            <a:r>
              <a:rPr lang="en-US" sz="3200" b="1" dirty="0">
                <a:solidFill>
                  <a:srgbClr val="000000"/>
                </a:solidFill>
                <a:latin typeface="Calibri" panose="020F0502020204030204" pitchFamily="34" charset="0"/>
              </a:rPr>
              <a:t>secularist</a:t>
            </a:r>
            <a:r>
              <a:rPr lang="en-US" sz="3200" dirty="0">
                <a:solidFill>
                  <a:srgbClr val="000000"/>
                </a:solidFill>
                <a:latin typeface="Calibri" panose="020F0502020204030204" pitchFamily="34" charset="0"/>
              </a:rPr>
              <a:t> or not? Why?</a:t>
            </a:r>
          </a:p>
        </p:txBody>
      </p:sp>
    </p:spTree>
    <p:extLst>
      <p:ext uri="{BB962C8B-B14F-4D97-AF65-F5344CB8AC3E}">
        <p14:creationId xmlns:p14="http://schemas.microsoft.com/office/powerpoint/2010/main" val="1890427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A - Answer</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7"/>
            <a:ext cx="9144000" cy="3335079"/>
          </a:xfrm>
        </p:spPr>
        <p:txBody>
          <a:bodyPr>
            <a:noAutofit/>
          </a:bodyPr>
          <a:lstStyle/>
          <a:p>
            <a:pPr rtl="0" fontAlgn="base"/>
            <a:r>
              <a:rPr lang="en-GB" sz="3200" dirty="0">
                <a:solidFill>
                  <a:srgbClr val="000000"/>
                </a:solidFill>
                <a:latin typeface="Calibri" panose="020F0502020204030204" pitchFamily="34" charset="0"/>
              </a:rPr>
              <a:t>Viewpoint A, though it comes from a non-religious person, is </a:t>
            </a:r>
            <a:r>
              <a:rPr lang="en-GB" sz="3200" b="1" dirty="0">
                <a:solidFill>
                  <a:srgbClr val="000000"/>
                </a:solidFill>
                <a:latin typeface="Calibri" panose="020F0502020204030204" pitchFamily="34" charset="0"/>
              </a:rPr>
              <a:t>not secularist</a:t>
            </a:r>
            <a:r>
              <a:rPr lang="en-GB" sz="3200" dirty="0">
                <a:solidFill>
                  <a:srgbClr val="000000"/>
                </a:solidFill>
                <a:latin typeface="Calibri" panose="020F0502020204030204" pitchFamily="34" charset="0"/>
              </a:rPr>
              <a:t>, because they think the church and the state should have strong links to one another.</a:t>
            </a:r>
          </a:p>
          <a:p>
            <a:pPr rtl="0" fontAlgn="base"/>
            <a:r>
              <a:rPr lang="en-GB" sz="3200" dirty="0">
                <a:solidFill>
                  <a:srgbClr val="000000"/>
                </a:solidFill>
                <a:latin typeface="Calibri" panose="020F0502020204030204" pitchFamily="34" charset="0"/>
              </a:rPr>
              <a:t>They might have all sorts of reasons why they think religion (Christianity in particular) should get special privileges.</a:t>
            </a:r>
            <a:endParaRPr lang="en-US" sz="3200" dirty="0">
              <a:solidFill>
                <a:srgbClr val="000000"/>
              </a:solidFill>
              <a:latin typeface="Calibri" panose="020F0502020204030204" pitchFamily="34" charset="0"/>
            </a:endParaRPr>
          </a:p>
          <a:p>
            <a:pPr rtl="0" fontAlgn="base"/>
            <a:endParaRPr lang="en-US" sz="3600" b="1"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183104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B</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4804"/>
          </a:xfrm>
        </p:spPr>
        <p:txBody>
          <a:bodyPr>
            <a:noAutofit/>
          </a:bodyPr>
          <a:lstStyle/>
          <a:p>
            <a:pPr rtl="0" fontAlgn="base"/>
            <a:r>
              <a:rPr lang="en-GB" sz="3200" b="0" i="1" dirty="0">
                <a:solidFill>
                  <a:srgbClr val="000000"/>
                </a:solidFill>
                <a:effectLst/>
                <a:latin typeface="Calibri" panose="020F0502020204030204" pitchFamily="34" charset="0"/>
              </a:rPr>
              <a:t>“My Islamic religion is very important to me, but I think people need to be able to form their own beliefs. Too often religious arguments are used to impose conservative views on others. That’s not my version of Islam and I don’t think it should be the basis for laws.”  </a:t>
            </a:r>
            <a:endParaRPr lang="en-US" sz="3200" i="1" dirty="0">
              <a:solidFill>
                <a:srgbClr val="000000"/>
              </a:solidFill>
              <a:latin typeface="Calibri" panose="020F0502020204030204" pitchFamily="34" charset="0"/>
            </a:endParaRPr>
          </a:p>
          <a:p>
            <a:pPr rtl="0" fontAlgn="base"/>
            <a:endParaRPr lang="en-US" sz="3200" b="1" i="1"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E740E3A1-0456-276B-50AD-D840122C5285}"/>
              </a:ext>
            </a:extLst>
          </p:cNvPr>
          <p:cNvSpPr txBox="1"/>
          <p:nvPr/>
        </p:nvSpPr>
        <p:spPr>
          <a:xfrm>
            <a:off x="1536700" y="5345331"/>
            <a:ext cx="9144000" cy="584775"/>
          </a:xfrm>
          <a:prstGeom prst="rect">
            <a:avLst/>
          </a:prstGeom>
          <a:noFill/>
        </p:spPr>
        <p:txBody>
          <a:bodyPr wrap="square" rtlCol="0">
            <a:spAutoFit/>
          </a:bodyPr>
          <a:lstStyle/>
          <a:p>
            <a:pPr algn="ctr"/>
            <a:r>
              <a:rPr lang="en-US" sz="3200" i="0" dirty="0">
                <a:solidFill>
                  <a:srgbClr val="000000"/>
                </a:solidFill>
                <a:effectLst/>
                <a:latin typeface="Calibri" panose="020F0502020204030204" pitchFamily="34" charset="0"/>
              </a:rPr>
              <a:t>Is this </a:t>
            </a:r>
            <a:r>
              <a:rPr lang="en-US" sz="3200" dirty="0">
                <a:solidFill>
                  <a:srgbClr val="000000"/>
                </a:solidFill>
                <a:latin typeface="Calibri" panose="020F0502020204030204" pitchFamily="34" charset="0"/>
              </a:rPr>
              <a:t>viewpoint </a:t>
            </a:r>
            <a:r>
              <a:rPr lang="en-US" sz="3200" b="1" dirty="0">
                <a:solidFill>
                  <a:srgbClr val="000000"/>
                </a:solidFill>
                <a:latin typeface="Calibri" panose="020F0502020204030204" pitchFamily="34" charset="0"/>
              </a:rPr>
              <a:t>secularist</a:t>
            </a:r>
            <a:r>
              <a:rPr lang="en-US" sz="3200" dirty="0">
                <a:solidFill>
                  <a:srgbClr val="000000"/>
                </a:solidFill>
                <a:latin typeface="Calibri" panose="020F0502020204030204" pitchFamily="34" charset="0"/>
              </a:rPr>
              <a:t> or not? Why?</a:t>
            </a:r>
          </a:p>
        </p:txBody>
      </p:sp>
    </p:spTree>
    <p:extLst>
      <p:ext uri="{BB962C8B-B14F-4D97-AF65-F5344CB8AC3E}">
        <p14:creationId xmlns:p14="http://schemas.microsoft.com/office/powerpoint/2010/main" val="2155064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B - Answer</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4804"/>
          </a:xfrm>
        </p:spPr>
        <p:txBody>
          <a:bodyPr>
            <a:noAutofit/>
          </a:bodyPr>
          <a:lstStyle/>
          <a:p>
            <a:pPr rtl="0" fontAlgn="base"/>
            <a:r>
              <a:rPr lang="en-GB" sz="3200" dirty="0">
                <a:solidFill>
                  <a:srgbClr val="000000"/>
                </a:solidFill>
                <a:latin typeface="Calibri" panose="020F0502020204030204" pitchFamily="34" charset="0"/>
              </a:rPr>
              <a:t>Viewpoint B, from a Muslim, </a:t>
            </a:r>
            <a:r>
              <a:rPr lang="en-GB" sz="3200" b="1" dirty="0">
                <a:solidFill>
                  <a:srgbClr val="000000"/>
                </a:solidFill>
                <a:latin typeface="Calibri" panose="020F0502020204030204" pitchFamily="34" charset="0"/>
              </a:rPr>
              <a:t>is secularist</a:t>
            </a:r>
            <a:r>
              <a:rPr lang="en-GB" sz="3200" dirty="0">
                <a:solidFill>
                  <a:srgbClr val="000000"/>
                </a:solidFill>
                <a:latin typeface="Calibri" panose="020F0502020204030204" pitchFamily="34" charset="0"/>
              </a:rPr>
              <a:t>, because they don’t think any version of religion (or religion in general) should be imposed on anybody else. </a:t>
            </a:r>
            <a:endParaRPr lang="en-US" sz="3200" b="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8326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What is secularism?</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2710339"/>
            <a:ext cx="9144000" cy="1437322"/>
          </a:xfrm>
        </p:spPr>
        <p:txBody>
          <a:bodyPr>
            <a:noAutofit/>
          </a:bodyPr>
          <a:lstStyle/>
          <a:p>
            <a:r>
              <a:rPr lang="en-US" sz="3200" dirty="0"/>
              <a:t>‘</a:t>
            </a:r>
            <a:r>
              <a:rPr lang="en-GB" sz="3200" dirty="0"/>
              <a:t>Secularism refers to a range of different ideas and practices which seek to balance freedom of and from religion with other rights.’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C</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4804"/>
          </a:xfrm>
        </p:spPr>
        <p:txBody>
          <a:bodyPr>
            <a:noAutofit/>
          </a:bodyPr>
          <a:lstStyle/>
          <a:p>
            <a:pPr rtl="0" fontAlgn="base"/>
            <a:r>
              <a:rPr lang="en-GB" sz="3200" b="0" i="1" dirty="0">
                <a:solidFill>
                  <a:srgbClr val="000000"/>
                </a:solidFill>
                <a:effectLst/>
              </a:rPr>
              <a:t>“Belief in gods is ridiculous. That’s why I’m an atheist. Religion is harmful and we should restrict its spread, by promoting atheism in schools, closing churches and banning all religious books or preaching.”</a:t>
            </a:r>
            <a:endParaRPr lang="en-US" sz="3200" b="1" i="1"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E740E3A1-0456-276B-50AD-D840122C5285}"/>
              </a:ext>
            </a:extLst>
          </p:cNvPr>
          <p:cNvSpPr txBox="1"/>
          <p:nvPr/>
        </p:nvSpPr>
        <p:spPr>
          <a:xfrm>
            <a:off x="1536700" y="5345331"/>
            <a:ext cx="9144000" cy="584775"/>
          </a:xfrm>
          <a:prstGeom prst="rect">
            <a:avLst/>
          </a:prstGeom>
          <a:noFill/>
        </p:spPr>
        <p:txBody>
          <a:bodyPr wrap="square" rtlCol="0">
            <a:spAutoFit/>
          </a:bodyPr>
          <a:lstStyle/>
          <a:p>
            <a:pPr algn="ctr"/>
            <a:r>
              <a:rPr lang="en-US" sz="3200" i="0" dirty="0">
                <a:solidFill>
                  <a:srgbClr val="000000"/>
                </a:solidFill>
                <a:effectLst/>
                <a:latin typeface="Calibri" panose="020F0502020204030204" pitchFamily="34" charset="0"/>
              </a:rPr>
              <a:t>Is this </a:t>
            </a:r>
            <a:r>
              <a:rPr lang="en-US" sz="3200" dirty="0">
                <a:solidFill>
                  <a:srgbClr val="000000"/>
                </a:solidFill>
                <a:latin typeface="Calibri" panose="020F0502020204030204" pitchFamily="34" charset="0"/>
              </a:rPr>
              <a:t>viewpoint </a:t>
            </a:r>
            <a:r>
              <a:rPr lang="en-US" sz="3200" b="1" dirty="0">
                <a:solidFill>
                  <a:srgbClr val="000000"/>
                </a:solidFill>
                <a:latin typeface="Calibri" panose="020F0502020204030204" pitchFamily="34" charset="0"/>
              </a:rPr>
              <a:t>secularist</a:t>
            </a:r>
            <a:r>
              <a:rPr lang="en-US" sz="3200" dirty="0">
                <a:solidFill>
                  <a:srgbClr val="000000"/>
                </a:solidFill>
                <a:latin typeface="Calibri" panose="020F0502020204030204" pitchFamily="34" charset="0"/>
              </a:rPr>
              <a:t> or not? Why?</a:t>
            </a:r>
          </a:p>
        </p:txBody>
      </p:sp>
    </p:spTree>
    <p:extLst>
      <p:ext uri="{BB962C8B-B14F-4D97-AF65-F5344CB8AC3E}">
        <p14:creationId xmlns:p14="http://schemas.microsoft.com/office/powerpoint/2010/main" val="3868304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C - Answer</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4804"/>
          </a:xfrm>
        </p:spPr>
        <p:txBody>
          <a:bodyPr>
            <a:noAutofit/>
          </a:bodyPr>
          <a:lstStyle/>
          <a:p>
            <a:pPr rtl="0" fontAlgn="base"/>
            <a:r>
              <a:rPr lang="en-GB" sz="3200" dirty="0">
                <a:solidFill>
                  <a:srgbClr val="000000"/>
                </a:solidFill>
                <a:effectLst/>
              </a:rPr>
              <a:t>Viewpoint C comes from an atheist. But this person would impose their views on everybody else and would restrict religious freedom. </a:t>
            </a:r>
          </a:p>
          <a:p>
            <a:pPr rtl="0" fontAlgn="base"/>
            <a:r>
              <a:rPr lang="en-GB" sz="3200" b="1" dirty="0">
                <a:solidFill>
                  <a:srgbClr val="000000"/>
                </a:solidFill>
                <a:effectLst/>
              </a:rPr>
              <a:t>Secularists would strongly oppose this</a:t>
            </a:r>
            <a:r>
              <a:rPr lang="en-GB" sz="3200" dirty="0">
                <a:solidFill>
                  <a:srgbClr val="000000"/>
                </a:solidFill>
                <a:effectLst/>
              </a:rPr>
              <a:t>. </a:t>
            </a:r>
            <a:endParaRPr lang="en-US" sz="32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86400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b="0" i="1" dirty="0">
                <a:solidFill>
                  <a:srgbClr val="000000"/>
                </a:solidFill>
                <a:effectLst/>
                <a:latin typeface="Calibri" panose="020F0502020204030204" pitchFamily="34" charset="0"/>
              </a:rPr>
              <a:t>“I’m an evangelical Christian and I don’t believe that same-sex relationships are as valid as straight ones. My blog explains why I don’t think people should have any sexual relationships outside of heterosexual marriage. But it’s up to the Church to preach morality, not for the police to enforce it. What people choose for themselves is their business, and I don’t think my opinions should be forced on anybody.”  </a:t>
            </a:r>
            <a:endParaRPr lang="en-US" sz="3200" b="1" i="1"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E740E3A1-0456-276B-50AD-D840122C5285}"/>
              </a:ext>
            </a:extLst>
          </p:cNvPr>
          <p:cNvSpPr txBox="1"/>
          <p:nvPr/>
        </p:nvSpPr>
        <p:spPr>
          <a:xfrm>
            <a:off x="1536700" y="5345331"/>
            <a:ext cx="9144000" cy="584775"/>
          </a:xfrm>
          <a:prstGeom prst="rect">
            <a:avLst/>
          </a:prstGeom>
          <a:noFill/>
        </p:spPr>
        <p:txBody>
          <a:bodyPr wrap="square" rtlCol="0">
            <a:spAutoFit/>
          </a:bodyPr>
          <a:lstStyle/>
          <a:p>
            <a:pPr algn="ctr"/>
            <a:r>
              <a:rPr lang="en-US" sz="3200" i="0" dirty="0">
                <a:solidFill>
                  <a:srgbClr val="000000"/>
                </a:solidFill>
                <a:effectLst/>
                <a:latin typeface="Calibri" panose="020F0502020204030204" pitchFamily="34" charset="0"/>
              </a:rPr>
              <a:t>Is this </a:t>
            </a:r>
            <a:r>
              <a:rPr lang="en-US" sz="3200" dirty="0">
                <a:solidFill>
                  <a:srgbClr val="000000"/>
                </a:solidFill>
                <a:latin typeface="Calibri" panose="020F0502020204030204" pitchFamily="34" charset="0"/>
              </a:rPr>
              <a:t>viewpoint </a:t>
            </a:r>
            <a:r>
              <a:rPr lang="en-US" sz="3200" b="1" dirty="0">
                <a:solidFill>
                  <a:srgbClr val="000000"/>
                </a:solidFill>
                <a:latin typeface="Calibri" panose="020F0502020204030204" pitchFamily="34" charset="0"/>
              </a:rPr>
              <a:t>secularist</a:t>
            </a:r>
            <a:r>
              <a:rPr lang="en-US" sz="3200" dirty="0">
                <a:solidFill>
                  <a:srgbClr val="000000"/>
                </a:solidFill>
                <a:latin typeface="Calibri" panose="020F0502020204030204" pitchFamily="34" charset="0"/>
              </a:rPr>
              <a:t> or not? Why?</a:t>
            </a:r>
          </a:p>
        </p:txBody>
      </p:sp>
    </p:spTree>
    <p:extLst>
      <p:ext uri="{BB962C8B-B14F-4D97-AF65-F5344CB8AC3E}">
        <p14:creationId xmlns:p14="http://schemas.microsoft.com/office/powerpoint/2010/main" val="3168531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D - Answer</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dirty="0">
                <a:solidFill>
                  <a:srgbClr val="000000"/>
                </a:solidFill>
                <a:effectLst/>
              </a:rPr>
              <a:t>Viewpoint D is </a:t>
            </a:r>
            <a:r>
              <a:rPr lang="en-GB" sz="3200" b="1" dirty="0">
                <a:solidFill>
                  <a:srgbClr val="000000"/>
                </a:solidFill>
                <a:effectLst/>
              </a:rPr>
              <a:t>largely secularist</a:t>
            </a:r>
            <a:r>
              <a:rPr lang="en-GB" sz="3200" dirty="0">
                <a:solidFill>
                  <a:srgbClr val="000000"/>
                </a:solidFill>
                <a:effectLst/>
              </a:rPr>
              <a:t>. </a:t>
            </a:r>
          </a:p>
          <a:p>
            <a:pPr rtl="0" fontAlgn="base"/>
            <a:r>
              <a:rPr lang="en-GB" sz="3200" dirty="0">
                <a:solidFill>
                  <a:srgbClr val="000000"/>
                </a:solidFill>
                <a:effectLst/>
              </a:rPr>
              <a:t>They are a deeply religious person who respects the rights of others not to be religious and they don’t think religion should be legally privileged, so they are a secularist. </a:t>
            </a:r>
            <a:endParaRPr lang="en-US" sz="32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03659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b="0" i="1" dirty="0">
                <a:solidFill>
                  <a:srgbClr val="000000"/>
                </a:solidFill>
                <a:effectLst/>
                <a:latin typeface="Calibri" panose="020F0502020204030204" pitchFamily="34" charset="0"/>
              </a:rPr>
              <a:t>“I’m an atheist and think believing in gods is silly. I’d like to spread atheism and discourage religion through my YouTube channel and social pressure. People who want to be religious should have that right and not be discriminated against, so the government shouldn’t push atheism.”  </a:t>
            </a:r>
            <a:endParaRPr lang="en-US" sz="3200" b="1" i="1"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E740E3A1-0456-276B-50AD-D840122C5285}"/>
              </a:ext>
            </a:extLst>
          </p:cNvPr>
          <p:cNvSpPr txBox="1"/>
          <p:nvPr/>
        </p:nvSpPr>
        <p:spPr>
          <a:xfrm>
            <a:off x="1536700" y="5345331"/>
            <a:ext cx="9144000" cy="584775"/>
          </a:xfrm>
          <a:prstGeom prst="rect">
            <a:avLst/>
          </a:prstGeom>
          <a:noFill/>
        </p:spPr>
        <p:txBody>
          <a:bodyPr wrap="square" rtlCol="0">
            <a:spAutoFit/>
          </a:bodyPr>
          <a:lstStyle/>
          <a:p>
            <a:pPr algn="ctr"/>
            <a:r>
              <a:rPr lang="en-US" sz="3200" i="0" dirty="0">
                <a:solidFill>
                  <a:srgbClr val="000000"/>
                </a:solidFill>
                <a:effectLst/>
                <a:latin typeface="Calibri" panose="020F0502020204030204" pitchFamily="34" charset="0"/>
              </a:rPr>
              <a:t>Is this </a:t>
            </a:r>
            <a:r>
              <a:rPr lang="en-US" sz="3200" dirty="0">
                <a:solidFill>
                  <a:srgbClr val="000000"/>
                </a:solidFill>
                <a:latin typeface="Calibri" panose="020F0502020204030204" pitchFamily="34" charset="0"/>
              </a:rPr>
              <a:t>viewpoint </a:t>
            </a:r>
            <a:r>
              <a:rPr lang="en-US" sz="3200" b="1" dirty="0">
                <a:solidFill>
                  <a:srgbClr val="000000"/>
                </a:solidFill>
                <a:latin typeface="Calibri" panose="020F0502020204030204" pitchFamily="34" charset="0"/>
              </a:rPr>
              <a:t>secularist</a:t>
            </a:r>
            <a:r>
              <a:rPr lang="en-US" sz="3200" dirty="0">
                <a:solidFill>
                  <a:srgbClr val="000000"/>
                </a:solidFill>
                <a:latin typeface="Calibri" panose="020F0502020204030204" pitchFamily="34" charset="0"/>
              </a:rPr>
              <a:t> or not? Why?</a:t>
            </a:r>
          </a:p>
        </p:txBody>
      </p:sp>
    </p:spTree>
    <p:extLst>
      <p:ext uri="{BB962C8B-B14F-4D97-AF65-F5344CB8AC3E}">
        <p14:creationId xmlns:p14="http://schemas.microsoft.com/office/powerpoint/2010/main" val="2480784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E - Answer</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dirty="0">
                <a:solidFill>
                  <a:srgbClr val="000000"/>
                </a:solidFill>
                <a:effectLst/>
              </a:rPr>
              <a:t>Viewpoint E is </a:t>
            </a:r>
            <a:r>
              <a:rPr lang="en-GB" sz="3200" b="1" dirty="0">
                <a:solidFill>
                  <a:srgbClr val="000000"/>
                </a:solidFill>
                <a:effectLst/>
              </a:rPr>
              <a:t>largely secularist</a:t>
            </a:r>
            <a:r>
              <a:rPr lang="en-GB" sz="3200" dirty="0">
                <a:solidFill>
                  <a:srgbClr val="000000"/>
                </a:solidFill>
                <a:effectLst/>
              </a:rPr>
              <a:t>. They are non-religious with strongly anti-religious views, but they don’t want them imposed on others. </a:t>
            </a:r>
          </a:p>
          <a:p>
            <a:pPr rtl="0" fontAlgn="base"/>
            <a:r>
              <a:rPr lang="en-GB" sz="3200" dirty="0">
                <a:solidFill>
                  <a:srgbClr val="000000"/>
                </a:solidFill>
                <a:effectLst/>
              </a:rPr>
              <a:t>For both viewpoints D and E some secularists could have concerns over “social pressure”. Many forms of social pressure are part of promoting your views and changing people’s minds in a pluralistic society. But other forms of social pressure could lead to privilege or discrimination. </a:t>
            </a:r>
            <a:endParaRPr lang="en-US" sz="32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26480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F</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b="0" i="1" dirty="0">
                <a:solidFill>
                  <a:srgbClr val="000000"/>
                </a:solidFill>
                <a:effectLst/>
                <a:latin typeface="Calibri" panose="020F0502020204030204" pitchFamily="34" charset="0"/>
              </a:rPr>
              <a:t>“I’m a Christian and I think it is very important that my values are promoted in schools. Unless you have a Christian basis and values in education, that education will impose atheism. Most people realise there is no other truth but God, and the government should acknowledge this. It’s fine if you’re not religious, but you should keep quiet about that or expect to be ostracised for attacking our religious values.”  </a:t>
            </a:r>
            <a:endParaRPr lang="en-US" sz="3200" b="1" i="1"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E740E3A1-0456-276B-50AD-D840122C5285}"/>
              </a:ext>
            </a:extLst>
          </p:cNvPr>
          <p:cNvSpPr txBox="1"/>
          <p:nvPr/>
        </p:nvSpPr>
        <p:spPr>
          <a:xfrm>
            <a:off x="1536700" y="5345331"/>
            <a:ext cx="9144000" cy="584775"/>
          </a:xfrm>
          <a:prstGeom prst="rect">
            <a:avLst/>
          </a:prstGeom>
          <a:noFill/>
        </p:spPr>
        <p:txBody>
          <a:bodyPr wrap="square" rtlCol="0">
            <a:spAutoFit/>
          </a:bodyPr>
          <a:lstStyle/>
          <a:p>
            <a:pPr algn="ctr"/>
            <a:r>
              <a:rPr lang="en-US" sz="3200" i="0" dirty="0">
                <a:solidFill>
                  <a:srgbClr val="000000"/>
                </a:solidFill>
                <a:effectLst/>
                <a:latin typeface="Calibri" panose="020F0502020204030204" pitchFamily="34" charset="0"/>
              </a:rPr>
              <a:t>Is this </a:t>
            </a:r>
            <a:r>
              <a:rPr lang="en-US" sz="3200" dirty="0">
                <a:solidFill>
                  <a:srgbClr val="000000"/>
                </a:solidFill>
                <a:latin typeface="Calibri" panose="020F0502020204030204" pitchFamily="34" charset="0"/>
              </a:rPr>
              <a:t>viewpoint </a:t>
            </a:r>
            <a:r>
              <a:rPr lang="en-US" sz="3200" b="1" dirty="0">
                <a:solidFill>
                  <a:srgbClr val="000000"/>
                </a:solidFill>
                <a:latin typeface="Calibri" panose="020F0502020204030204" pitchFamily="34" charset="0"/>
              </a:rPr>
              <a:t>secularist</a:t>
            </a:r>
            <a:r>
              <a:rPr lang="en-US" sz="3200" dirty="0">
                <a:solidFill>
                  <a:srgbClr val="000000"/>
                </a:solidFill>
                <a:latin typeface="Calibri" panose="020F0502020204030204" pitchFamily="34" charset="0"/>
              </a:rPr>
              <a:t> or not? Why?</a:t>
            </a:r>
          </a:p>
        </p:txBody>
      </p:sp>
    </p:spTree>
    <p:extLst>
      <p:ext uri="{BB962C8B-B14F-4D97-AF65-F5344CB8AC3E}">
        <p14:creationId xmlns:p14="http://schemas.microsoft.com/office/powerpoint/2010/main" val="2750529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F - Answer</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dirty="0">
                <a:solidFill>
                  <a:srgbClr val="000000"/>
                </a:solidFill>
                <a:effectLst/>
              </a:rPr>
              <a:t>Viewpoint f is </a:t>
            </a:r>
            <a:r>
              <a:rPr lang="en-GB" sz="3200" b="1" dirty="0">
                <a:solidFill>
                  <a:srgbClr val="000000"/>
                </a:solidFill>
                <a:effectLst/>
              </a:rPr>
              <a:t>definitely not secularist</a:t>
            </a:r>
            <a:r>
              <a:rPr lang="en-GB" sz="3200" dirty="0">
                <a:solidFill>
                  <a:srgbClr val="000000"/>
                </a:solidFill>
                <a:effectLst/>
              </a:rPr>
              <a:t>. </a:t>
            </a:r>
          </a:p>
          <a:p>
            <a:pPr rtl="0" fontAlgn="base"/>
            <a:r>
              <a:rPr lang="en-GB" sz="3200" dirty="0">
                <a:solidFill>
                  <a:srgbClr val="000000"/>
                </a:solidFill>
                <a:effectLst/>
              </a:rPr>
              <a:t>They are deeply religious (not a problem) but they want to impose that on everybody else and use the power of the state and the education system to make everybody else share their views (a big problem for secularists). </a:t>
            </a:r>
            <a:endParaRPr lang="en-US" sz="32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462688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dirty="0">
                <a:solidFill>
                  <a:srgbClr val="000000"/>
                </a:solidFill>
                <a:effectLst/>
              </a:rPr>
              <a:t>So, you can be a religious secularist (viewpoint B or D), or anti-secularist (viewpoint </a:t>
            </a:r>
            <a:r>
              <a:rPr lang="en-GB" sz="3200" dirty="0">
                <a:solidFill>
                  <a:srgbClr val="000000"/>
                </a:solidFill>
              </a:rPr>
              <a:t>F</a:t>
            </a:r>
            <a:r>
              <a:rPr lang="en-GB" sz="3200" dirty="0">
                <a:solidFill>
                  <a:srgbClr val="000000"/>
                </a:solidFill>
                <a:effectLst/>
              </a:rPr>
              <a:t>). </a:t>
            </a:r>
          </a:p>
          <a:p>
            <a:pPr rtl="0" fontAlgn="base"/>
            <a:r>
              <a:rPr lang="en-GB" sz="3200" dirty="0">
                <a:solidFill>
                  <a:srgbClr val="000000"/>
                </a:solidFill>
                <a:effectLst/>
              </a:rPr>
              <a:t>You can also be a non-religious secularist, which is very common (viewpoint E), or a nonreligious anti-secularist; this is less common, but not unheard of (viewpoint A or C).</a:t>
            </a:r>
            <a:endParaRPr lang="en-US" sz="32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781991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17095" y="1773237"/>
            <a:ext cx="11373852" cy="3572093"/>
          </a:xfrm>
        </p:spPr>
        <p:txBody>
          <a:bodyPr>
            <a:noAutofit/>
          </a:bodyPr>
          <a:lstStyle/>
          <a:p>
            <a:pPr rtl="0" fontAlgn="base"/>
            <a:r>
              <a:rPr lang="en-GB" sz="3200" dirty="0">
                <a:solidFill>
                  <a:srgbClr val="000000"/>
                </a:solidFill>
                <a:effectLst/>
              </a:rPr>
              <a:t>Script, </a:t>
            </a:r>
            <a:r>
              <a:rPr lang="en-GB" sz="3200">
                <a:solidFill>
                  <a:srgbClr val="000000"/>
                </a:solidFill>
                <a:effectLst/>
              </a:rPr>
              <a:t>and then act </a:t>
            </a:r>
            <a:r>
              <a:rPr lang="en-GB" sz="3200" dirty="0">
                <a:solidFill>
                  <a:srgbClr val="000000"/>
                </a:solidFill>
                <a:effectLst/>
              </a:rPr>
              <a:t>out a roleplay involving people holding two of the example viewpoints. </a:t>
            </a:r>
          </a:p>
          <a:p>
            <a:pPr rtl="0" fontAlgn="base"/>
            <a:r>
              <a:rPr lang="en-GB" sz="3200" dirty="0">
                <a:solidFill>
                  <a:srgbClr val="000000"/>
                </a:solidFill>
                <a:effectLst/>
              </a:rPr>
              <a:t>They could be discussing a social issue or could both be being interviewed about the role of religion in society.</a:t>
            </a:r>
            <a:endParaRPr lang="en-US" sz="320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95004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3 Secular Principles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1. </a:t>
            </a:r>
            <a:r>
              <a:rPr lang="en-GB" sz="2700" b="1" i="0" dirty="0">
                <a:solidFill>
                  <a:srgbClr val="000000"/>
                </a:solidFill>
                <a:effectLst/>
                <a:latin typeface="Calibri" panose="020F0502020204030204" pitchFamily="34" charset="0"/>
              </a:rPr>
              <a:t>Separation</a:t>
            </a:r>
            <a:r>
              <a:rPr lang="en-GB" sz="2700" b="0" i="0" dirty="0">
                <a:solidFill>
                  <a:srgbClr val="000000"/>
                </a:solidFill>
                <a:effectLst/>
                <a:latin typeface="Calibri" panose="020F0502020204030204" pitchFamily="34" charset="0"/>
              </a:rPr>
              <a:t> of religious institutions from state institutions and a public sphere where religion may participate, but not dominate.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2. </a:t>
            </a:r>
            <a:r>
              <a:rPr lang="en-GB" sz="2700" b="1" i="0" dirty="0">
                <a:solidFill>
                  <a:srgbClr val="000000"/>
                </a:solidFill>
                <a:effectLst/>
                <a:latin typeface="Calibri" panose="020F0502020204030204" pitchFamily="34" charset="0"/>
              </a:rPr>
              <a:t>Freedom</a:t>
            </a:r>
            <a:r>
              <a:rPr lang="en-GB" sz="2700" b="0" i="0" dirty="0">
                <a:solidFill>
                  <a:srgbClr val="000000"/>
                </a:solidFill>
                <a:effectLst/>
                <a:latin typeface="Calibri" panose="020F0502020204030204" pitchFamily="34" charset="0"/>
              </a:rPr>
              <a:t> to practise your faith or beliefs without harming others, or to change it or not have one, according to your conscience.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3. </a:t>
            </a:r>
            <a:r>
              <a:rPr lang="en-GB" sz="2700" b="1" i="0" dirty="0">
                <a:solidFill>
                  <a:srgbClr val="000000"/>
                </a:solidFill>
                <a:effectLst/>
                <a:latin typeface="Calibri" panose="020F0502020204030204" pitchFamily="34" charset="0"/>
              </a:rPr>
              <a:t>Equality</a:t>
            </a:r>
            <a:r>
              <a:rPr lang="en-GB" sz="2700" b="0" i="0" dirty="0">
                <a:solidFill>
                  <a:srgbClr val="000000"/>
                </a:solidFill>
                <a:effectLst/>
                <a:latin typeface="Calibri" panose="020F0502020204030204" pitchFamily="34" charset="0"/>
              </a:rPr>
              <a:t>, so that your religious beliefs or lack of them doesn’t put others at an advantage or a disadvantage.  </a:t>
            </a:r>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4156868"/>
          </a:xfrm>
        </p:spPr>
        <p:txBody>
          <a:bodyPr>
            <a:noAutofit/>
          </a:bodyPr>
          <a:lstStyle/>
          <a:p>
            <a:pPr rtl="0" fontAlgn="base"/>
            <a:r>
              <a:rPr lang="en-US" sz="3200" b="0" i="0" dirty="0">
                <a:solidFill>
                  <a:srgbClr val="000000"/>
                </a:solidFill>
                <a:effectLst/>
                <a:latin typeface="Calibri" panose="020F0502020204030204" pitchFamily="34" charset="0"/>
              </a:rPr>
              <a:t>We will now look at six different viewpoints.</a:t>
            </a:r>
          </a:p>
          <a:p>
            <a:pPr rtl="0" fontAlgn="base"/>
            <a:endParaRPr lang="en-US" sz="3200" dirty="0">
              <a:solidFill>
                <a:srgbClr val="000000"/>
              </a:solidFill>
              <a:latin typeface="Calibri" panose="020F0502020204030204" pitchFamily="34" charset="0"/>
            </a:endParaRPr>
          </a:p>
          <a:p>
            <a:pPr rtl="0" fontAlgn="base"/>
            <a:r>
              <a:rPr lang="en-US" sz="3200" b="0" i="0" dirty="0">
                <a:solidFill>
                  <a:srgbClr val="000000"/>
                </a:solidFill>
                <a:effectLst/>
                <a:latin typeface="Calibri" panose="020F0502020204030204" pitchFamily="34" charset="0"/>
              </a:rPr>
              <a:t>You need </a:t>
            </a:r>
            <a:r>
              <a:rPr lang="en-US" sz="3200" dirty="0">
                <a:solidFill>
                  <a:srgbClr val="000000"/>
                </a:solidFill>
                <a:latin typeface="Calibri" panose="020F0502020204030204" pitchFamily="34" charset="0"/>
              </a:rPr>
              <a:t>to decide whether the viewpoint is about </a:t>
            </a:r>
            <a:r>
              <a:rPr lang="en-US" sz="3200" b="1" dirty="0">
                <a:solidFill>
                  <a:srgbClr val="000000"/>
                </a:solidFill>
                <a:latin typeface="Calibri" panose="020F0502020204030204" pitchFamily="34" charset="0"/>
              </a:rPr>
              <a:t>Separation</a:t>
            </a:r>
            <a:r>
              <a:rPr lang="en-US" sz="3200" dirty="0">
                <a:solidFill>
                  <a:srgbClr val="000000"/>
                </a:solidFill>
                <a:latin typeface="Calibri" panose="020F0502020204030204" pitchFamily="34" charset="0"/>
              </a:rPr>
              <a:t>, </a:t>
            </a:r>
            <a:r>
              <a:rPr lang="en-US" sz="3200" b="1" dirty="0">
                <a:solidFill>
                  <a:srgbClr val="000000"/>
                </a:solidFill>
                <a:latin typeface="Calibri" panose="020F0502020204030204" pitchFamily="34" charset="0"/>
              </a:rPr>
              <a:t>Freedom</a:t>
            </a:r>
            <a:r>
              <a:rPr lang="en-US" sz="3200" dirty="0">
                <a:solidFill>
                  <a:srgbClr val="000000"/>
                </a:solidFill>
                <a:latin typeface="Calibri" panose="020F0502020204030204" pitchFamily="34" charset="0"/>
              </a:rPr>
              <a:t>, or </a:t>
            </a:r>
            <a:r>
              <a:rPr lang="en-US" sz="3200" b="1" dirty="0">
                <a:solidFill>
                  <a:srgbClr val="000000"/>
                </a:solidFill>
                <a:latin typeface="Calibri" panose="020F0502020204030204" pitchFamily="34" charset="0"/>
              </a:rPr>
              <a:t>Equality.</a:t>
            </a:r>
          </a:p>
          <a:p>
            <a:pPr rtl="0" fontAlgn="base"/>
            <a:endParaRPr lang="en-US" sz="3200" b="1" i="0" dirty="0">
              <a:solidFill>
                <a:srgbClr val="000000"/>
              </a:solidFill>
              <a:effectLst/>
              <a:latin typeface="Calibri" panose="020F0502020204030204" pitchFamily="34" charset="0"/>
            </a:endParaRPr>
          </a:p>
          <a:p>
            <a:pPr rtl="0" fontAlgn="base"/>
            <a:r>
              <a:rPr lang="en-US" sz="3200" dirty="0">
                <a:solidFill>
                  <a:srgbClr val="000000"/>
                </a:solidFill>
                <a:latin typeface="Calibri" panose="020F0502020204030204" pitchFamily="34" charset="0"/>
              </a:rPr>
              <a:t>Write your answer down for each one.</a:t>
            </a:r>
            <a:endParaRPr lang="en-GB" sz="3200"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20904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A</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317499"/>
          </a:xfrm>
        </p:spPr>
        <p:txBody>
          <a:bodyPr>
            <a:noAutofit/>
          </a:bodyPr>
          <a:lstStyle/>
          <a:p>
            <a:pPr rtl="0" fontAlgn="base"/>
            <a:r>
              <a:rPr lang="en-GB" sz="3200" i="1" dirty="0">
                <a:solidFill>
                  <a:srgbClr val="000000"/>
                </a:solidFill>
                <a:latin typeface="Calibri" panose="020F0502020204030204" pitchFamily="34" charset="0"/>
              </a:rPr>
              <a:t>“I’m in Year 10 and I attend a faith school. I’ve recently told my teachers that I no longer believe in religion and they are really unhappy with me and say they are going to speak to my parents…I’m really worried about it…” </a:t>
            </a:r>
          </a:p>
          <a:p>
            <a:pPr rtl="0" fontAlgn="base"/>
            <a:endParaRPr lang="en-US" sz="3200" dirty="0">
              <a:solidFill>
                <a:srgbClr val="000000"/>
              </a:solidFill>
              <a:latin typeface="Calibri" panose="020F0502020204030204" pitchFamily="34" charset="0"/>
            </a:endParaRPr>
          </a:p>
          <a:p>
            <a:pPr rtl="0" fontAlgn="base"/>
            <a:endParaRPr lang="en-US" sz="3200" dirty="0">
              <a:solidFill>
                <a:srgbClr val="000000"/>
              </a:solidFill>
              <a:latin typeface="Calibri" panose="020F0502020204030204" pitchFamily="34" charset="0"/>
            </a:endParaRPr>
          </a:p>
          <a:p>
            <a:pPr rtl="0" fontAlgn="base"/>
            <a:endParaRPr lang="en-US" sz="3600" b="1"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E740E3A1-0456-276B-50AD-D840122C5285}"/>
              </a:ext>
            </a:extLst>
          </p:cNvPr>
          <p:cNvSpPr txBox="1"/>
          <p:nvPr/>
        </p:nvSpPr>
        <p:spPr>
          <a:xfrm>
            <a:off x="1536700" y="5345331"/>
            <a:ext cx="9144000" cy="584775"/>
          </a:xfrm>
          <a:prstGeom prst="rect">
            <a:avLst/>
          </a:prstGeom>
          <a:noFill/>
        </p:spPr>
        <p:txBody>
          <a:bodyPr wrap="square" rtlCol="0">
            <a:spAutoFit/>
          </a:bodyPr>
          <a:lstStyle/>
          <a:p>
            <a:r>
              <a:rPr lang="en-US" sz="3200" b="0" i="0" dirty="0">
                <a:solidFill>
                  <a:srgbClr val="000000"/>
                </a:solidFill>
                <a:effectLst/>
                <a:latin typeface="Calibri" panose="020F0502020204030204" pitchFamily="34" charset="0"/>
              </a:rPr>
              <a:t>Is this an issue of </a:t>
            </a:r>
            <a:r>
              <a:rPr lang="en-US" sz="3200" b="1" dirty="0">
                <a:solidFill>
                  <a:srgbClr val="000000"/>
                </a:solidFill>
                <a:latin typeface="Calibri" panose="020F0502020204030204" pitchFamily="34" charset="0"/>
              </a:rPr>
              <a:t>Separation</a:t>
            </a:r>
            <a:r>
              <a:rPr lang="en-US" sz="3200" dirty="0">
                <a:solidFill>
                  <a:srgbClr val="000000"/>
                </a:solidFill>
                <a:latin typeface="Calibri" panose="020F0502020204030204" pitchFamily="34" charset="0"/>
              </a:rPr>
              <a:t>, </a:t>
            </a:r>
            <a:r>
              <a:rPr lang="en-US" sz="3200" b="1" dirty="0">
                <a:solidFill>
                  <a:srgbClr val="000000"/>
                </a:solidFill>
                <a:latin typeface="Calibri" panose="020F0502020204030204" pitchFamily="34" charset="0"/>
              </a:rPr>
              <a:t>Freedom</a:t>
            </a:r>
            <a:r>
              <a:rPr lang="en-US" sz="3200" dirty="0">
                <a:solidFill>
                  <a:srgbClr val="000000"/>
                </a:solidFill>
                <a:latin typeface="Calibri" panose="020F0502020204030204" pitchFamily="34" charset="0"/>
              </a:rPr>
              <a:t>, or </a:t>
            </a:r>
            <a:r>
              <a:rPr lang="en-US" sz="3200" b="1" dirty="0">
                <a:solidFill>
                  <a:srgbClr val="000000"/>
                </a:solidFill>
                <a:latin typeface="Calibri" panose="020F0502020204030204" pitchFamily="34" charset="0"/>
              </a:rPr>
              <a:t>Equality</a:t>
            </a:r>
            <a:r>
              <a:rPr lang="en-US" sz="3200" dirty="0">
                <a:solidFill>
                  <a:srgbClr val="000000"/>
                </a:solidFill>
                <a:latin typeface="Calibri" panose="020F0502020204030204" pitchFamily="34" charset="0"/>
              </a:rPr>
              <a:t>?</a:t>
            </a:r>
            <a:endParaRPr lang="en-US" sz="32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5373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B</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3174682"/>
          </a:xfrm>
        </p:spPr>
        <p:txBody>
          <a:bodyPr>
            <a:noAutofit/>
          </a:bodyPr>
          <a:lstStyle/>
          <a:p>
            <a:pPr rtl="0" fontAlgn="base"/>
            <a:r>
              <a:rPr lang="en-GB" sz="3200" b="0" i="1" dirty="0">
                <a:solidFill>
                  <a:srgbClr val="000000"/>
                </a:solidFill>
                <a:effectLst/>
                <a:latin typeface="Calibri" panose="020F0502020204030204" pitchFamily="34" charset="0"/>
              </a:rPr>
              <a:t>“I’m a parent of a 5-year-old boy and I want him to attend the only school in our village as I don’t have a car and want him to make friends on our area. However, the village school is a religious school, and they say I have to take my son to religious services and get a letter from the religious leader to be allowed to go there…why should I have to do that?”</a:t>
            </a:r>
          </a:p>
          <a:p>
            <a:pPr rtl="0" fontAlgn="base"/>
            <a:r>
              <a:rPr lang="en-GB" sz="3200" b="0" i="0" dirty="0">
                <a:solidFill>
                  <a:srgbClr val="000000"/>
                </a:solidFill>
                <a:effectLst/>
                <a:latin typeface="Calibri" panose="020F0502020204030204" pitchFamily="34" charset="0"/>
              </a:rPr>
              <a:t>  </a:t>
            </a:r>
            <a:endParaRPr lang="en-US" sz="3200" dirty="0">
              <a:solidFill>
                <a:srgbClr val="000000"/>
              </a:solidFill>
              <a:latin typeface="Calibri" panose="020F0502020204030204" pitchFamily="34" charset="0"/>
            </a:endParaRPr>
          </a:p>
          <a:p>
            <a:pPr rtl="0" fontAlgn="base"/>
            <a:endParaRPr lang="en-US" sz="3200" b="1"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2EDC3CF8-99EC-F884-1284-B82AF618DA53}"/>
              </a:ext>
            </a:extLst>
          </p:cNvPr>
          <p:cNvSpPr txBox="1"/>
          <p:nvPr/>
        </p:nvSpPr>
        <p:spPr>
          <a:xfrm>
            <a:off x="1536700" y="5345331"/>
            <a:ext cx="9144000" cy="584775"/>
          </a:xfrm>
          <a:prstGeom prst="rect">
            <a:avLst/>
          </a:prstGeom>
          <a:noFill/>
        </p:spPr>
        <p:txBody>
          <a:bodyPr wrap="square" rtlCol="0">
            <a:spAutoFit/>
          </a:bodyPr>
          <a:lstStyle/>
          <a:p>
            <a:r>
              <a:rPr lang="en-US" sz="3200" b="0" i="0" dirty="0">
                <a:solidFill>
                  <a:srgbClr val="000000"/>
                </a:solidFill>
                <a:effectLst/>
                <a:latin typeface="Calibri" panose="020F0502020204030204" pitchFamily="34" charset="0"/>
              </a:rPr>
              <a:t>Is this an issue of </a:t>
            </a:r>
            <a:r>
              <a:rPr lang="en-US" sz="3200" b="1" dirty="0">
                <a:solidFill>
                  <a:srgbClr val="000000"/>
                </a:solidFill>
                <a:latin typeface="Calibri" panose="020F0502020204030204" pitchFamily="34" charset="0"/>
              </a:rPr>
              <a:t>Separation</a:t>
            </a:r>
            <a:r>
              <a:rPr lang="en-US" sz="3200" dirty="0">
                <a:solidFill>
                  <a:srgbClr val="000000"/>
                </a:solidFill>
                <a:latin typeface="Calibri" panose="020F0502020204030204" pitchFamily="34" charset="0"/>
              </a:rPr>
              <a:t>, </a:t>
            </a:r>
            <a:r>
              <a:rPr lang="en-US" sz="3200" b="1" dirty="0">
                <a:solidFill>
                  <a:srgbClr val="000000"/>
                </a:solidFill>
                <a:latin typeface="Calibri" panose="020F0502020204030204" pitchFamily="34" charset="0"/>
              </a:rPr>
              <a:t>Freedom</a:t>
            </a:r>
            <a:r>
              <a:rPr lang="en-US" sz="3200" dirty="0">
                <a:solidFill>
                  <a:srgbClr val="000000"/>
                </a:solidFill>
                <a:latin typeface="Calibri" panose="020F0502020204030204" pitchFamily="34" charset="0"/>
              </a:rPr>
              <a:t>, or </a:t>
            </a:r>
            <a:r>
              <a:rPr lang="en-US" sz="3200" b="1" dirty="0">
                <a:solidFill>
                  <a:srgbClr val="000000"/>
                </a:solidFill>
                <a:latin typeface="Calibri" panose="020F0502020204030204" pitchFamily="34" charset="0"/>
              </a:rPr>
              <a:t>Equality</a:t>
            </a:r>
            <a:r>
              <a:rPr lang="en-US" sz="3200" dirty="0">
                <a:solidFill>
                  <a:srgbClr val="000000"/>
                </a:solidFill>
                <a:latin typeface="Calibri" panose="020F0502020204030204" pitchFamily="34" charset="0"/>
              </a:rPr>
              <a:t>?</a:t>
            </a:r>
            <a:endParaRPr lang="en-US" sz="32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9556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C</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544762"/>
          </a:xfrm>
        </p:spPr>
        <p:txBody>
          <a:bodyPr>
            <a:noAutofit/>
          </a:bodyPr>
          <a:lstStyle/>
          <a:p>
            <a:pPr rtl="0" fontAlgn="base"/>
            <a:r>
              <a:rPr lang="en-GB" sz="3200" b="0" i="1" dirty="0">
                <a:solidFill>
                  <a:srgbClr val="000000"/>
                </a:solidFill>
                <a:effectLst/>
                <a:latin typeface="Calibri" panose="020F0502020204030204" pitchFamily="34" charset="0"/>
              </a:rPr>
              <a:t>“I’m a religious leader and I’m really glad the government gives my religion representation in parliament. It means we get a say in everything the government does…”  </a:t>
            </a:r>
          </a:p>
          <a:p>
            <a:pPr algn="l" rtl="0" fontAlgn="base"/>
            <a:r>
              <a:rPr lang="en-GB" sz="3200" b="0" i="0" dirty="0">
                <a:solidFill>
                  <a:srgbClr val="000000"/>
                </a:solidFill>
                <a:effectLst/>
                <a:latin typeface="Calibri" panose="020F0502020204030204" pitchFamily="34" charset="0"/>
              </a:rPr>
              <a:t> </a:t>
            </a:r>
          </a:p>
          <a:p>
            <a:pPr rtl="0" fontAlgn="base"/>
            <a:r>
              <a:rPr lang="en-GB" sz="3200" b="0" i="0" dirty="0">
                <a:solidFill>
                  <a:srgbClr val="000000"/>
                </a:solidFill>
                <a:effectLst/>
                <a:latin typeface="Calibri" panose="020F0502020204030204" pitchFamily="34" charset="0"/>
              </a:rPr>
              <a:t>  </a:t>
            </a:r>
          </a:p>
          <a:p>
            <a:pPr rtl="0" fontAlgn="base"/>
            <a:endParaRPr lang="en-US" sz="3200" dirty="0">
              <a:solidFill>
                <a:srgbClr val="000000"/>
              </a:solidFill>
              <a:latin typeface="Calibri" panose="020F0502020204030204" pitchFamily="34" charset="0"/>
            </a:endParaRPr>
          </a:p>
          <a:p>
            <a:pPr rtl="0" fontAlgn="base"/>
            <a:endParaRPr lang="en-US" sz="3200" b="1"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BD886EB1-3849-6371-4A53-DED69C8CE127}"/>
              </a:ext>
            </a:extLst>
          </p:cNvPr>
          <p:cNvSpPr txBox="1"/>
          <p:nvPr/>
        </p:nvSpPr>
        <p:spPr>
          <a:xfrm>
            <a:off x="1536700" y="5345331"/>
            <a:ext cx="9144000" cy="584775"/>
          </a:xfrm>
          <a:prstGeom prst="rect">
            <a:avLst/>
          </a:prstGeom>
          <a:noFill/>
        </p:spPr>
        <p:txBody>
          <a:bodyPr wrap="square" rtlCol="0">
            <a:spAutoFit/>
          </a:bodyPr>
          <a:lstStyle/>
          <a:p>
            <a:r>
              <a:rPr lang="en-US" sz="3200" b="0" i="0" dirty="0">
                <a:solidFill>
                  <a:srgbClr val="000000"/>
                </a:solidFill>
                <a:effectLst/>
                <a:latin typeface="Calibri" panose="020F0502020204030204" pitchFamily="34" charset="0"/>
              </a:rPr>
              <a:t>Is this an issue of </a:t>
            </a:r>
            <a:r>
              <a:rPr lang="en-US" sz="3200" b="1" dirty="0">
                <a:solidFill>
                  <a:srgbClr val="000000"/>
                </a:solidFill>
                <a:latin typeface="Calibri" panose="020F0502020204030204" pitchFamily="34" charset="0"/>
              </a:rPr>
              <a:t>Separation</a:t>
            </a:r>
            <a:r>
              <a:rPr lang="en-US" sz="3200" dirty="0">
                <a:solidFill>
                  <a:srgbClr val="000000"/>
                </a:solidFill>
                <a:latin typeface="Calibri" panose="020F0502020204030204" pitchFamily="34" charset="0"/>
              </a:rPr>
              <a:t>, </a:t>
            </a:r>
            <a:r>
              <a:rPr lang="en-US" sz="3200" b="1" dirty="0">
                <a:solidFill>
                  <a:srgbClr val="000000"/>
                </a:solidFill>
                <a:latin typeface="Calibri" panose="020F0502020204030204" pitchFamily="34" charset="0"/>
              </a:rPr>
              <a:t>Freedom</a:t>
            </a:r>
            <a:r>
              <a:rPr lang="en-US" sz="3200" dirty="0">
                <a:solidFill>
                  <a:srgbClr val="000000"/>
                </a:solidFill>
                <a:latin typeface="Calibri" panose="020F0502020204030204" pitchFamily="34" charset="0"/>
              </a:rPr>
              <a:t>, or </a:t>
            </a:r>
            <a:r>
              <a:rPr lang="en-US" sz="3200" b="1" dirty="0">
                <a:solidFill>
                  <a:srgbClr val="000000"/>
                </a:solidFill>
                <a:latin typeface="Calibri" panose="020F0502020204030204" pitchFamily="34" charset="0"/>
              </a:rPr>
              <a:t>Equality</a:t>
            </a:r>
            <a:r>
              <a:rPr lang="en-US" sz="3200" dirty="0">
                <a:solidFill>
                  <a:srgbClr val="000000"/>
                </a:solidFill>
                <a:latin typeface="Calibri" panose="020F0502020204030204" pitchFamily="34" charset="0"/>
              </a:rPr>
              <a:t>?</a:t>
            </a:r>
            <a:endParaRPr lang="en-US" sz="32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331586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D</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9082"/>
          </a:xfrm>
        </p:spPr>
        <p:txBody>
          <a:bodyPr>
            <a:noAutofit/>
          </a:bodyPr>
          <a:lstStyle/>
          <a:p>
            <a:pPr rtl="0" fontAlgn="base"/>
            <a:r>
              <a:rPr lang="en-GB" sz="3200" b="0" i="1" dirty="0">
                <a:solidFill>
                  <a:srgbClr val="000000"/>
                </a:solidFill>
                <a:effectLst/>
                <a:latin typeface="Calibri" panose="020F0502020204030204" pitchFamily="34" charset="0"/>
              </a:rPr>
              <a:t>“My parents are very religious, but I just can’t believe what they tell me is true. Also, they have some views that I think are really old fashioned – you know about homosexuality and marriage and things like that – but they say they will punish me if I disagree with them…”     </a:t>
            </a:r>
          </a:p>
          <a:p>
            <a:pPr rtl="0" fontAlgn="base"/>
            <a:endParaRPr lang="en-US" sz="3200" dirty="0">
              <a:solidFill>
                <a:srgbClr val="000000"/>
              </a:solidFill>
              <a:latin typeface="Calibri" panose="020F0502020204030204" pitchFamily="34" charset="0"/>
            </a:endParaRPr>
          </a:p>
          <a:p>
            <a:pPr rtl="0" fontAlgn="base"/>
            <a:endParaRPr lang="en-US" sz="3200" b="1" i="0"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76724AE7-3366-5F4B-BF7E-D444F122EB9E}"/>
              </a:ext>
            </a:extLst>
          </p:cNvPr>
          <p:cNvSpPr txBox="1"/>
          <p:nvPr/>
        </p:nvSpPr>
        <p:spPr>
          <a:xfrm>
            <a:off x="1536700" y="5345331"/>
            <a:ext cx="9144000" cy="584775"/>
          </a:xfrm>
          <a:prstGeom prst="rect">
            <a:avLst/>
          </a:prstGeom>
          <a:noFill/>
        </p:spPr>
        <p:txBody>
          <a:bodyPr wrap="square" rtlCol="0">
            <a:spAutoFit/>
          </a:bodyPr>
          <a:lstStyle/>
          <a:p>
            <a:r>
              <a:rPr lang="en-US" sz="3200" b="0" i="0" dirty="0">
                <a:solidFill>
                  <a:srgbClr val="000000"/>
                </a:solidFill>
                <a:effectLst/>
                <a:latin typeface="Calibri" panose="020F0502020204030204" pitchFamily="34" charset="0"/>
              </a:rPr>
              <a:t>Is this an issue of </a:t>
            </a:r>
            <a:r>
              <a:rPr lang="en-US" sz="3200" b="1" dirty="0">
                <a:solidFill>
                  <a:srgbClr val="000000"/>
                </a:solidFill>
                <a:latin typeface="Calibri" panose="020F0502020204030204" pitchFamily="34" charset="0"/>
              </a:rPr>
              <a:t>Separation</a:t>
            </a:r>
            <a:r>
              <a:rPr lang="en-US" sz="3200" dirty="0">
                <a:solidFill>
                  <a:srgbClr val="000000"/>
                </a:solidFill>
                <a:latin typeface="Calibri" panose="020F0502020204030204" pitchFamily="34" charset="0"/>
              </a:rPr>
              <a:t>, </a:t>
            </a:r>
            <a:r>
              <a:rPr lang="en-US" sz="3200" b="1" dirty="0">
                <a:solidFill>
                  <a:srgbClr val="000000"/>
                </a:solidFill>
                <a:latin typeface="Calibri" panose="020F0502020204030204" pitchFamily="34" charset="0"/>
              </a:rPr>
              <a:t>Freedom</a:t>
            </a:r>
            <a:r>
              <a:rPr lang="en-US" sz="3200" dirty="0">
                <a:solidFill>
                  <a:srgbClr val="000000"/>
                </a:solidFill>
                <a:latin typeface="Calibri" panose="020F0502020204030204" pitchFamily="34" charset="0"/>
              </a:rPr>
              <a:t>, or </a:t>
            </a:r>
            <a:r>
              <a:rPr lang="en-US" sz="3200" b="1" dirty="0">
                <a:solidFill>
                  <a:srgbClr val="000000"/>
                </a:solidFill>
                <a:latin typeface="Calibri" panose="020F0502020204030204" pitchFamily="34" charset="0"/>
              </a:rPr>
              <a:t>Equality</a:t>
            </a:r>
            <a:r>
              <a:rPr lang="en-US" sz="3200" dirty="0">
                <a:solidFill>
                  <a:srgbClr val="000000"/>
                </a:solidFill>
                <a:latin typeface="Calibri" panose="020F0502020204030204" pitchFamily="34" charset="0"/>
              </a:rPr>
              <a:t>?</a:t>
            </a:r>
            <a:endParaRPr lang="en-US" sz="32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01669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1773238"/>
            <a:ext cx="9144000" cy="2819082"/>
          </a:xfrm>
        </p:spPr>
        <p:txBody>
          <a:bodyPr>
            <a:noAutofit/>
          </a:bodyPr>
          <a:lstStyle/>
          <a:p>
            <a:pPr rtl="0" fontAlgn="base"/>
            <a:r>
              <a:rPr lang="en-GB" sz="3200" b="0" i="1" dirty="0">
                <a:solidFill>
                  <a:srgbClr val="000000"/>
                </a:solidFill>
                <a:effectLst/>
                <a:latin typeface="Calibri" panose="020F0502020204030204" pitchFamily="34" charset="0"/>
              </a:rPr>
              <a:t>“Nothing will ever change the status quo in this county while religion runs schools, owns massive amounts of property and land and has so much representation in Parliament – there is just too much vested interest…”  </a:t>
            </a:r>
            <a:endParaRPr lang="en-US" sz="3200" i="1" dirty="0">
              <a:solidFill>
                <a:srgbClr val="000000"/>
              </a:solidFill>
              <a:latin typeface="Calibri" panose="020F0502020204030204" pitchFamily="34" charset="0"/>
            </a:endParaRPr>
          </a:p>
          <a:p>
            <a:pPr rtl="0" fontAlgn="base"/>
            <a:endParaRPr lang="en-US" sz="3200" b="1" i="1" dirty="0">
              <a:solidFill>
                <a:srgbClr val="000000"/>
              </a:solidFill>
              <a:effectLst/>
              <a:latin typeface="Calibri" panose="020F0502020204030204"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
        <p:nvSpPr>
          <p:cNvPr id="5" name="TextBox 4">
            <a:extLst>
              <a:ext uri="{FF2B5EF4-FFF2-40B4-BE49-F238E27FC236}">
                <a16:creationId xmlns:a16="http://schemas.microsoft.com/office/drawing/2014/main" id="{76724AE7-3366-5F4B-BF7E-D444F122EB9E}"/>
              </a:ext>
            </a:extLst>
          </p:cNvPr>
          <p:cNvSpPr txBox="1"/>
          <p:nvPr/>
        </p:nvSpPr>
        <p:spPr>
          <a:xfrm>
            <a:off x="1536700" y="5345331"/>
            <a:ext cx="9144000" cy="584775"/>
          </a:xfrm>
          <a:prstGeom prst="rect">
            <a:avLst/>
          </a:prstGeom>
          <a:noFill/>
        </p:spPr>
        <p:txBody>
          <a:bodyPr wrap="square" rtlCol="0">
            <a:spAutoFit/>
          </a:bodyPr>
          <a:lstStyle/>
          <a:p>
            <a:r>
              <a:rPr lang="en-US" sz="3200" b="0" i="0" dirty="0">
                <a:solidFill>
                  <a:srgbClr val="000000"/>
                </a:solidFill>
                <a:effectLst/>
                <a:latin typeface="Calibri" panose="020F0502020204030204" pitchFamily="34" charset="0"/>
              </a:rPr>
              <a:t>Is this an issue of </a:t>
            </a:r>
            <a:r>
              <a:rPr lang="en-US" sz="3200" b="1" dirty="0">
                <a:solidFill>
                  <a:srgbClr val="000000"/>
                </a:solidFill>
                <a:latin typeface="Calibri" panose="020F0502020204030204" pitchFamily="34" charset="0"/>
              </a:rPr>
              <a:t>Separation</a:t>
            </a:r>
            <a:r>
              <a:rPr lang="en-US" sz="3200" dirty="0">
                <a:solidFill>
                  <a:srgbClr val="000000"/>
                </a:solidFill>
                <a:latin typeface="Calibri" panose="020F0502020204030204" pitchFamily="34" charset="0"/>
              </a:rPr>
              <a:t>, </a:t>
            </a:r>
            <a:r>
              <a:rPr lang="en-US" sz="3200" b="1" dirty="0">
                <a:solidFill>
                  <a:srgbClr val="000000"/>
                </a:solidFill>
                <a:latin typeface="Calibri" panose="020F0502020204030204" pitchFamily="34" charset="0"/>
              </a:rPr>
              <a:t>Freedom</a:t>
            </a:r>
            <a:r>
              <a:rPr lang="en-US" sz="3200" dirty="0">
                <a:solidFill>
                  <a:srgbClr val="000000"/>
                </a:solidFill>
                <a:latin typeface="Calibri" panose="020F0502020204030204" pitchFamily="34" charset="0"/>
              </a:rPr>
              <a:t>, or </a:t>
            </a:r>
            <a:r>
              <a:rPr lang="en-US" sz="3200" b="1" dirty="0">
                <a:solidFill>
                  <a:srgbClr val="000000"/>
                </a:solidFill>
                <a:latin typeface="Calibri" panose="020F0502020204030204" pitchFamily="34" charset="0"/>
              </a:rPr>
              <a:t>Equality</a:t>
            </a:r>
            <a:r>
              <a:rPr lang="en-US" sz="3200" dirty="0">
                <a:solidFill>
                  <a:srgbClr val="000000"/>
                </a:solidFill>
                <a:latin typeface="Calibri" panose="020F0502020204030204" pitchFamily="34" charset="0"/>
              </a:rPr>
              <a:t>?</a:t>
            </a:r>
            <a:endParaRPr lang="en-US" sz="32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751697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1548</Words>
  <Application>Microsoft Office PowerPoint</Application>
  <PresentationFormat>Widescreen</PresentationFormat>
  <Paragraphs>105</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Segoe UI</vt:lpstr>
      <vt:lpstr>Office Theme</vt:lpstr>
      <vt:lpstr>What is secularism?</vt:lpstr>
      <vt:lpstr>What is secularism?</vt:lpstr>
      <vt:lpstr>3 Secular Principles</vt:lpstr>
      <vt:lpstr>Task 1</vt:lpstr>
      <vt:lpstr>Viewpoint A</vt:lpstr>
      <vt:lpstr>Viewpoint B</vt:lpstr>
      <vt:lpstr>Viewpoint C</vt:lpstr>
      <vt:lpstr>Viewpoint D</vt:lpstr>
      <vt:lpstr>Viewpoint E</vt:lpstr>
      <vt:lpstr>Viewpoint F</vt:lpstr>
      <vt:lpstr>Answers</vt:lpstr>
      <vt:lpstr>What do you think? – Question 1</vt:lpstr>
      <vt:lpstr>What do you think? – Question 2</vt:lpstr>
      <vt:lpstr>What do you think? – Question 3</vt:lpstr>
      <vt:lpstr>Task 2</vt:lpstr>
      <vt:lpstr>Viewpoint A</vt:lpstr>
      <vt:lpstr>Viewpoint A - Answer</vt:lpstr>
      <vt:lpstr>Viewpoint B</vt:lpstr>
      <vt:lpstr>Viewpoint B - Answer</vt:lpstr>
      <vt:lpstr>Viewpoint C</vt:lpstr>
      <vt:lpstr>Viewpoint C - Answer</vt:lpstr>
      <vt:lpstr>Viewpoint D</vt:lpstr>
      <vt:lpstr>Viewpoint D - Answer</vt:lpstr>
      <vt:lpstr>Viewpoint E</vt:lpstr>
      <vt:lpstr>Viewpoint E - Answer</vt:lpstr>
      <vt:lpstr>Viewpoint F</vt:lpstr>
      <vt:lpstr>Viewpoint F - Answer</vt:lpstr>
      <vt:lpstr>PowerPoint Presentation</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2023-09-10T17:09:34Z</dcterms:modified>
</cp:coreProperties>
</file>