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5" r:id="rId13"/>
    <p:sldId id="26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6CCCA-CA15-5364-4DDF-81D707072FD1}" v="1" dt="2022-05-30T12:33:58.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7"/>
    <p:restoredTop sz="94719"/>
  </p:normalViewPr>
  <p:slideViewPr>
    <p:cSldViewPr snapToGrid="0" snapToObjects="1">
      <p:cViewPr varScale="1">
        <p:scale>
          <a:sx n="152" d="100"/>
          <a:sy n="152" d="100"/>
        </p:scale>
        <p:origin x="12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Lichten" userId="S::alastair.lichten@secularism.org.uk::e4e7f087-e65b-4d83-89e8-dcba5cf392e2" providerId="AD" clId="Web-{3246CCCA-CA15-5364-4DDF-81D707072FD1}"/>
    <pc:docChg chg="sldOrd">
      <pc:chgData name="Alastair Lichten" userId="S::alastair.lichten@secularism.org.uk::e4e7f087-e65b-4d83-89e8-dcba5cf392e2" providerId="AD" clId="Web-{3246CCCA-CA15-5364-4DDF-81D707072FD1}" dt="2022-05-30T12:33:58.340" v="0"/>
      <pc:docMkLst>
        <pc:docMk/>
      </pc:docMkLst>
      <pc:sldChg chg="ord">
        <pc:chgData name="Alastair Lichten" userId="S::alastair.lichten@secularism.org.uk::e4e7f087-e65b-4d83-89e8-dcba5cf392e2" providerId="AD" clId="Web-{3246CCCA-CA15-5364-4DDF-81D707072FD1}" dt="2022-05-30T12:33:58.340" v="0"/>
        <pc:sldMkLst>
          <pc:docMk/>
          <pc:sldMk cId="2433607935"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4459-C311-9D4E-9D50-887ACACF028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A2DCE94-D314-8545-9F49-E0B1D1204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74F871-CFD7-A447-9E54-6C9B974CA449}"/>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9E7804C1-5B3F-534E-B220-9EB3CEDCA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4B3B-6415-C14F-B599-289CC3E7BBB3}"/>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113695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E3B8-81C9-1349-93A7-580B8D5EF4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BC2AF-722D-1443-B52F-022DC1F320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9F4684-776A-9D48-AB8D-85643FCFF07E}"/>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D8718B16-1325-514D-B438-5604D4E89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CC360-1F66-9E47-B503-9FAFCA786C23}"/>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198986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0C872-CB39-334F-A44E-9277449FF4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1D3383-6A50-2E42-877A-560B8A3C31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B49E86-C47D-0646-AD5A-556BC2540440}"/>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20B48EE5-7B0D-354E-8E05-05D21395A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E5FCF-3580-994C-A415-DB79F8419290}"/>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4397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02A1-81D7-3842-AF17-2FE8BEBA09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7AA647-83CC-A64C-B5B9-64DEBD0C92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02C845-ED1E-CA4B-B214-63F56ECB06D6}"/>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FCFD45D1-FD69-FA41-9ADF-19DB3F265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21721-E103-8943-A3A2-7E0E6C8E404A}"/>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233528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8934-B630-5F48-9A45-C62EFF430B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C8DF88-BD03-C54D-9972-68F6DAD8A4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C3BC38-23C0-A94E-8C42-1E054CCA4E27}"/>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A1E73847-D83C-7646-9A42-C86D5DF44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ED226-A695-2448-9E43-2A52FFD3E78F}"/>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349846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3802-619C-5549-B14A-AC627AF2E0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9640B9-058E-F046-861A-9BCD4B6544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A27ED3-DAFB-7949-8DA8-1D1A936108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60DB3D8-64E1-8142-BF64-F7F808D91F6D}"/>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6" name="Footer Placeholder 5">
            <a:extLst>
              <a:ext uri="{FF2B5EF4-FFF2-40B4-BE49-F238E27FC236}">
                <a16:creationId xmlns:a16="http://schemas.microsoft.com/office/drawing/2014/main" id="{7E97FD52-46CB-9241-992F-BE533DB38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3E768-53FC-374A-8577-282D44FBF4A2}"/>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22452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B53A-BB8F-CC49-9B5D-58DB7F5672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16F5C8-8FC9-D246-95DA-35B562A1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5E2986-15F7-7542-AC72-C59D89B31C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089AF9-3954-D54A-8D0F-053F464CF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A7D33A-3D95-2940-A8E8-EBA130E485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5055FF5-98A8-F94E-B720-D0118310A0DB}"/>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8" name="Footer Placeholder 7">
            <a:extLst>
              <a:ext uri="{FF2B5EF4-FFF2-40B4-BE49-F238E27FC236}">
                <a16:creationId xmlns:a16="http://schemas.microsoft.com/office/drawing/2014/main" id="{B5BB2546-0696-5D4A-9D6D-0DB4529E2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47FE1C-4802-CB4B-9A84-787E64ADE864}"/>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281533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0184-7D0C-7C42-8A1B-8E816316C31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90EAC2-6C92-AA46-B248-CA349D3A3AE3}"/>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4" name="Footer Placeholder 3">
            <a:extLst>
              <a:ext uri="{FF2B5EF4-FFF2-40B4-BE49-F238E27FC236}">
                <a16:creationId xmlns:a16="http://schemas.microsoft.com/office/drawing/2014/main" id="{B3509BB6-E38D-9948-A443-390CDB2BBC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409491-B31C-954B-A0D0-C56C633C92BB}"/>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428760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D04F3-3DCC-4E4F-BC47-B76BA9777E3F}"/>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3" name="Footer Placeholder 2">
            <a:extLst>
              <a:ext uri="{FF2B5EF4-FFF2-40B4-BE49-F238E27FC236}">
                <a16:creationId xmlns:a16="http://schemas.microsoft.com/office/drawing/2014/main" id="{115D314F-649D-5F4E-BA20-145CD00D7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4D31D-7758-E244-87EC-1F3EC3B5A710}"/>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127633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A8B8-E97C-9541-8545-92E924ED5A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C08AB5-85FC-5648-ABA1-B95293B4C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CA0583B-4060-2048-B3D2-4033AAEBF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61831D-FF12-8444-9115-6D188642AE2F}"/>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6" name="Footer Placeholder 5">
            <a:extLst>
              <a:ext uri="{FF2B5EF4-FFF2-40B4-BE49-F238E27FC236}">
                <a16:creationId xmlns:a16="http://schemas.microsoft.com/office/drawing/2014/main" id="{9F5184CB-400B-5649-8CD3-FA6A1D9C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7779C-B2D4-8044-AF7D-5BB22152F6C8}"/>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114764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AA7B-DAE6-C247-9440-2DDE186AEB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45E30FC-2403-644E-933B-7179F2289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B3757-FB67-8C4B-8A2F-3DCBAFE0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640C66-0F89-6D48-AA1C-2A110890C29C}"/>
              </a:ext>
            </a:extLst>
          </p:cNvPr>
          <p:cNvSpPr>
            <a:spLocks noGrp="1"/>
          </p:cNvSpPr>
          <p:nvPr>
            <p:ph type="dt" sz="half" idx="10"/>
          </p:nvPr>
        </p:nvSpPr>
        <p:spPr/>
        <p:txBody>
          <a:bodyPr/>
          <a:lstStyle/>
          <a:p>
            <a:fld id="{CDD4B1FF-8D72-384D-BB49-69BBF3483925}" type="datetimeFigureOut">
              <a:rPr lang="en-US" smtClean="0"/>
              <a:t>5/30/2022</a:t>
            </a:fld>
            <a:endParaRPr lang="en-US"/>
          </a:p>
        </p:txBody>
      </p:sp>
      <p:sp>
        <p:nvSpPr>
          <p:cNvPr id="6" name="Footer Placeholder 5">
            <a:extLst>
              <a:ext uri="{FF2B5EF4-FFF2-40B4-BE49-F238E27FC236}">
                <a16:creationId xmlns:a16="http://schemas.microsoft.com/office/drawing/2014/main" id="{ACB69BA5-8795-8444-A6FD-0B675CB9C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AD873-D137-5B46-B24F-6F1D60A576AB}"/>
              </a:ext>
            </a:extLst>
          </p:cNvPr>
          <p:cNvSpPr>
            <a:spLocks noGrp="1"/>
          </p:cNvSpPr>
          <p:nvPr>
            <p:ph type="sldNum" sz="quarter" idx="12"/>
          </p:nvPr>
        </p:nvSpPr>
        <p:spPr/>
        <p:txBody>
          <a:bodyPr/>
          <a:lstStyle/>
          <a:p>
            <a:fld id="{3BAAD014-6F14-BC45-918B-8C8107B7FA31}" type="slidenum">
              <a:rPr lang="en-US" smtClean="0"/>
              <a:t>‹#›</a:t>
            </a:fld>
            <a:endParaRPr lang="en-US"/>
          </a:p>
        </p:txBody>
      </p:sp>
    </p:spTree>
    <p:extLst>
      <p:ext uri="{BB962C8B-B14F-4D97-AF65-F5344CB8AC3E}">
        <p14:creationId xmlns:p14="http://schemas.microsoft.com/office/powerpoint/2010/main" val="17171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DA8EB-8291-1343-93FD-D223EC5DD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334FE7-82AA-3848-AC58-B39582FD9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1CD082-BFDD-484A-A71F-68C60B77B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4B1FF-8D72-384D-BB49-69BBF3483925}" type="datetimeFigureOut">
              <a:rPr lang="en-US" smtClean="0"/>
              <a:t>5/30/2022</a:t>
            </a:fld>
            <a:endParaRPr lang="en-US"/>
          </a:p>
        </p:txBody>
      </p:sp>
      <p:sp>
        <p:nvSpPr>
          <p:cNvPr id="5" name="Footer Placeholder 4">
            <a:extLst>
              <a:ext uri="{FF2B5EF4-FFF2-40B4-BE49-F238E27FC236}">
                <a16:creationId xmlns:a16="http://schemas.microsoft.com/office/drawing/2014/main" id="{E6475777-BB6E-B247-8E5F-016B9D5CE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DC666-AAD0-E745-BDDD-94BCB1FF0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AD014-6F14-BC45-918B-8C8107B7FA31}" type="slidenum">
              <a:rPr lang="en-US" smtClean="0"/>
              <a:t>‹#›</a:t>
            </a:fld>
            <a:endParaRPr lang="en-US"/>
          </a:p>
        </p:txBody>
      </p:sp>
    </p:spTree>
    <p:extLst>
      <p:ext uri="{BB962C8B-B14F-4D97-AF65-F5344CB8AC3E}">
        <p14:creationId xmlns:p14="http://schemas.microsoft.com/office/powerpoint/2010/main" val="405916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harles bradlaugh">
            <a:extLst>
              <a:ext uri="{FF2B5EF4-FFF2-40B4-BE49-F238E27FC236}">
                <a16:creationId xmlns:a16="http://schemas.microsoft.com/office/drawing/2014/main" id="{0E224334-CBD3-5B49-9D9C-98582CE01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81"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32A6A-796C-1048-8A5F-9329903CF132}"/>
              </a:ext>
            </a:extLst>
          </p:cNvPr>
          <p:cNvSpPr>
            <a:spLocks noGrp="1"/>
          </p:cNvSpPr>
          <p:nvPr>
            <p:ph type="ctrTitle"/>
          </p:nvPr>
        </p:nvSpPr>
        <p:spPr>
          <a:xfrm>
            <a:off x="5194170" y="575035"/>
            <a:ext cx="6357750" cy="4006391"/>
          </a:xfrm>
        </p:spPr>
        <p:txBody>
          <a:bodyPr>
            <a:normAutofit fontScale="90000"/>
          </a:bodyPr>
          <a:lstStyle/>
          <a:p>
            <a:r>
              <a:rPr lang="en-GB" sz="5600" b="1" dirty="0">
                <a:solidFill>
                  <a:schemeClr val="bg1"/>
                </a:solidFill>
                <a:latin typeface="+mn-lt"/>
              </a:rPr>
              <a:t>Charles </a:t>
            </a:r>
            <a:r>
              <a:rPr lang="en-GB" sz="5600" b="1" dirty="0" err="1">
                <a:solidFill>
                  <a:schemeClr val="bg1"/>
                </a:solidFill>
                <a:latin typeface="+mn-lt"/>
              </a:rPr>
              <a:t>Bradlaugh’s</a:t>
            </a:r>
            <a:r>
              <a:rPr lang="en-GB" sz="5600" b="1" dirty="0">
                <a:solidFill>
                  <a:schemeClr val="bg1"/>
                </a:solidFill>
                <a:latin typeface="+mn-lt"/>
              </a:rPr>
              <a:t> Struggle to Enter Parliament</a:t>
            </a:r>
            <a:br>
              <a:rPr lang="en-GB" sz="5600" dirty="0">
                <a:solidFill>
                  <a:schemeClr val="bg1"/>
                </a:solidFill>
                <a:latin typeface="+mn-lt"/>
              </a:rPr>
            </a:br>
            <a:r>
              <a:rPr lang="en-GB" sz="5600" dirty="0">
                <a:solidFill>
                  <a:schemeClr val="bg1"/>
                </a:solidFill>
                <a:latin typeface="+mn-lt"/>
              </a:rPr>
              <a:t> </a:t>
            </a:r>
            <a:br>
              <a:rPr lang="en-GB" sz="5600" dirty="0">
                <a:solidFill>
                  <a:schemeClr val="bg1"/>
                </a:solidFill>
                <a:latin typeface="+mn-lt"/>
              </a:rPr>
            </a:br>
            <a:r>
              <a:rPr lang="en-GB" sz="3600" dirty="0">
                <a:solidFill>
                  <a:schemeClr val="bg1"/>
                </a:solidFill>
                <a:latin typeface="+mn-lt"/>
              </a:rPr>
              <a:t>Exploring Secularism – KS2</a:t>
            </a:r>
            <a:br>
              <a:rPr lang="en-GB" sz="5600" dirty="0">
                <a:solidFill>
                  <a:schemeClr val="bg1"/>
                </a:solidFill>
              </a:rPr>
            </a:br>
            <a:endParaRPr lang="en-US" sz="5600" dirty="0">
              <a:solidFill>
                <a:schemeClr val="bg1"/>
              </a:solidFill>
            </a:endParaRPr>
          </a:p>
        </p:txBody>
      </p:sp>
      <p:sp>
        <p:nvSpPr>
          <p:cNvPr id="3" name="Subtitle 2">
            <a:extLst>
              <a:ext uri="{FF2B5EF4-FFF2-40B4-BE49-F238E27FC236}">
                <a16:creationId xmlns:a16="http://schemas.microsoft.com/office/drawing/2014/main" id="{C9CE3D47-BAD7-334D-BB40-94B39583CEFC}"/>
              </a:ext>
            </a:extLst>
          </p:cNvPr>
          <p:cNvSpPr>
            <a:spLocks noGrp="1"/>
          </p:cNvSpPr>
          <p:nvPr>
            <p:ph type="subTitle" idx="1"/>
          </p:nvPr>
        </p:nvSpPr>
        <p:spPr>
          <a:xfrm>
            <a:off x="5277327" y="4326903"/>
            <a:ext cx="6274592" cy="857840"/>
          </a:xfrm>
        </p:spPr>
        <p:txBody>
          <a:bodyPr>
            <a:normAutofit lnSpcReduction="10000"/>
          </a:bodyPr>
          <a:lstStyle/>
          <a:p>
            <a:r>
              <a:rPr lang="en-GB" sz="2800" dirty="0">
                <a:solidFill>
                  <a:schemeClr val="bg1"/>
                </a:solidFill>
              </a:rPr>
              <a:t>What role has secularism played in British history?</a:t>
            </a:r>
            <a:endParaRPr lang="en-US" sz="2800" dirty="0">
              <a:solidFill>
                <a:schemeClr val="bg1"/>
              </a:solidFill>
            </a:endParaRPr>
          </a:p>
        </p:txBody>
      </p:sp>
    </p:spTree>
    <p:extLst>
      <p:ext uri="{BB962C8B-B14F-4D97-AF65-F5344CB8AC3E}">
        <p14:creationId xmlns:p14="http://schemas.microsoft.com/office/powerpoint/2010/main" val="370118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E79AA6E-D5F3-8445-81E2-19B42B4224D4}"/>
              </a:ext>
            </a:extLst>
          </p:cNvPr>
          <p:cNvSpPr>
            <a:spLocks noGrp="1"/>
          </p:cNvSpPr>
          <p:nvPr>
            <p:ph idx="1"/>
          </p:nvPr>
        </p:nvSpPr>
        <p:spPr>
          <a:xfrm>
            <a:off x="327378" y="237067"/>
            <a:ext cx="4255911" cy="6197600"/>
          </a:xfrm>
        </p:spPr>
        <p:txBody>
          <a:bodyPr>
            <a:normAutofit/>
          </a:bodyPr>
          <a:lstStyle/>
          <a:p>
            <a:pPr marL="0" indent="0">
              <a:buNone/>
            </a:pPr>
            <a:r>
              <a:rPr lang="en-US" sz="2200" b="1" dirty="0"/>
              <a:t>Questions</a:t>
            </a:r>
            <a:endParaRPr lang="en-US" sz="2200" dirty="0"/>
          </a:p>
          <a:p>
            <a:pPr marL="457200" indent="-457200">
              <a:buFont typeface="+mj-lt"/>
              <a:buAutoNum type="arabicPeriod"/>
            </a:pPr>
            <a:r>
              <a:rPr lang="en-US" sz="2200" dirty="0"/>
              <a:t>Can you explain why Charles </a:t>
            </a:r>
            <a:r>
              <a:rPr lang="en-US" sz="2200" dirty="0" err="1"/>
              <a:t>Bradlaugh’s</a:t>
            </a:r>
            <a:r>
              <a:rPr lang="en-US" sz="2200" dirty="0"/>
              <a:t> eventual entry into Parliament was </a:t>
            </a:r>
            <a:r>
              <a:rPr lang="en-GB" sz="2200" i="1" dirty="0"/>
              <a:t>a significant turning point in British history?</a:t>
            </a:r>
          </a:p>
          <a:p>
            <a:pPr marL="457200" indent="-457200">
              <a:buFont typeface="+mj-lt"/>
              <a:buAutoNum type="arabicPeriod"/>
            </a:pPr>
            <a:endParaRPr lang="en-GB" sz="2200" i="1" dirty="0"/>
          </a:p>
          <a:p>
            <a:pPr marL="457200" indent="-457200">
              <a:buFont typeface="+mj-lt"/>
              <a:buAutoNum type="arabicPeriod"/>
            </a:pPr>
            <a:r>
              <a:rPr lang="en-GB" sz="2200" dirty="0"/>
              <a:t>What would the situation be in Parliament today if Charles had not fought against the establishment? Would we have such a wide range of people as our MPs?</a:t>
            </a:r>
          </a:p>
          <a:p>
            <a:pPr marL="457200" indent="-457200">
              <a:buFont typeface="+mj-lt"/>
              <a:buAutoNum type="arabicPeriod"/>
            </a:pPr>
            <a:endParaRPr lang="en-GB" sz="2200" dirty="0"/>
          </a:p>
          <a:p>
            <a:pPr marL="457200" indent="-457200">
              <a:buFont typeface="+mj-lt"/>
              <a:buAutoNum type="arabicPeriod"/>
            </a:pPr>
            <a:r>
              <a:rPr lang="en-GB" sz="2200" dirty="0"/>
              <a:t>Can you think of, or research, some reasons that the political establishment  might have wanted to keep Charles out of Parliament.</a:t>
            </a: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US" sz="2000" dirty="0"/>
          </a:p>
          <a:p>
            <a:endParaRPr lang="en-US" sz="2000" dirty="0"/>
          </a:p>
        </p:txBody>
      </p:sp>
      <p:pic>
        <p:nvPicPr>
          <p:cNvPr id="7172" name="Picture 4">
            <a:extLst>
              <a:ext uri="{FF2B5EF4-FFF2-40B4-BE49-F238E27FC236}">
                <a16:creationId xmlns:a16="http://schemas.microsoft.com/office/drawing/2014/main" id="{4E7A8B92-007C-9549-9D3C-75A32B145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9"/>
          <a:stretch/>
        </p:blipFill>
        <p:spPr bwMode="auto">
          <a:xfrm>
            <a:off x="4948188" y="-7119"/>
            <a:ext cx="7243812" cy="686511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0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a:extLst>
              <a:ext uri="{FF2B5EF4-FFF2-40B4-BE49-F238E27FC236}">
                <a16:creationId xmlns:a16="http://schemas.microsoft.com/office/drawing/2014/main" id="{D1740EED-567B-BC4F-B2B9-95EAF3F92B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703" b="524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B9CC-B2DA-0048-B021-66435BB67422}"/>
              </a:ext>
            </a:extLst>
          </p:cNvPr>
          <p:cNvSpPr>
            <a:spLocks noGrp="1"/>
          </p:cNvSpPr>
          <p:nvPr>
            <p:ph type="title"/>
          </p:nvPr>
        </p:nvSpPr>
        <p:spPr>
          <a:xfrm>
            <a:off x="762001" y="803325"/>
            <a:ext cx="5314536" cy="399737"/>
          </a:xfrm>
        </p:spPr>
        <p:txBody>
          <a:bodyPr>
            <a:normAutofit fontScale="90000"/>
          </a:bodyPr>
          <a:lstStyle/>
          <a:p>
            <a:pPr algn="ctr"/>
            <a:r>
              <a:rPr lang="en-US" b="1" dirty="0">
                <a:latin typeface="+mn-lt"/>
              </a:rPr>
              <a:t>Charles </a:t>
            </a:r>
            <a:r>
              <a:rPr lang="en-US" b="1" dirty="0" err="1">
                <a:latin typeface="+mn-lt"/>
              </a:rPr>
              <a:t>Bradlaugh</a:t>
            </a:r>
            <a:br>
              <a:rPr lang="en-US" dirty="0"/>
            </a:br>
            <a:endParaRPr lang="en-US" dirty="0"/>
          </a:p>
        </p:txBody>
      </p:sp>
      <p:sp>
        <p:nvSpPr>
          <p:cNvPr id="3" name="Content Placeholder 2">
            <a:extLst>
              <a:ext uri="{FF2B5EF4-FFF2-40B4-BE49-F238E27FC236}">
                <a16:creationId xmlns:a16="http://schemas.microsoft.com/office/drawing/2014/main" id="{68528949-97D6-6E45-9DCD-F6D970A58541}"/>
              </a:ext>
            </a:extLst>
          </p:cNvPr>
          <p:cNvSpPr>
            <a:spLocks noGrp="1"/>
          </p:cNvSpPr>
          <p:nvPr>
            <p:ph idx="1"/>
          </p:nvPr>
        </p:nvSpPr>
        <p:spPr>
          <a:xfrm>
            <a:off x="931682" y="1257353"/>
            <a:ext cx="5314543" cy="5294275"/>
          </a:xfrm>
        </p:spPr>
        <p:txBody>
          <a:bodyPr anchor="t">
            <a:normAutofit fontScale="92500"/>
          </a:bodyPr>
          <a:lstStyle/>
          <a:p>
            <a:r>
              <a:rPr lang="en-US" dirty="0"/>
              <a:t>Charles was born in London in 1833.</a:t>
            </a:r>
          </a:p>
          <a:p>
            <a:r>
              <a:rPr lang="en-US" dirty="0"/>
              <a:t>He was </a:t>
            </a:r>
            <a:r>
              <a:rPr lang="en-GB" dirty="0"/>
              <a:t>the son of a poor legal clerk.</a:t>
            </a:r>
          </a:p>
          <a:p>
            <a:r>
              <a:rPr lang="en-GB" dirty="0"/>
              <a:t>As a child he liked to ask questions although this often got him into trouble.</a:t>
            </a:r>
          </a:p>
          <a:p>
            <a:r>
              <a:rPr lang="en-GB" i="1" dirty="0"/>
              <a:t>Q. Have you ever asked a question that  got you into trouble?</a:t>
            </a:r>
          </a:p>
          <a:p>
            <a:r>
              <a:rPr lang="en-GB" i="1" dirty="0"/>
              <a:t>Q. What could Charles have asked about that got him into so much trouble that he was told to leave his job as a Sunday school teacher, and that caused  his father to make him leave home?</a:t>
            </a:r>
          </a:p>
          <a:p>
            <a:endParaRPr lang="en-GB" i="1" dirty="0"/>
          </a:p>
          <a:p>
            <a:endParaRPr lang="en-GB" dirty="0"/>
          </a:p>
          <a:p>
            <a:endParaRPr lang="en-US" dirty="0"/>
          </a:p>
          <a:p>
            <a:endParaRPr lang="en-US" sz="18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Bradlaugh, etching by W. Strang">
            <a:extLst>
              <a:ext uri="{FF2B5EF4-FFF2-40B4-BE49-F238E27FC236}">
                <a16:creationId xmlns:a16="http://schemas.microsoft.com/office/drawing/2014/main" id="{E44860A6-B5DC-A64B-BC2A-08E195600F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8" r="1"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330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AD95-3EF2-194E-BBAC-0AEA105AC8FC}"/>
              </a:ext>
            </a:extLst>
          </p:cNvPr>
          <p:cNvSpPr>
            <a:spLocks noGrp="1"/>
          </p:cNvSpPr>
          <p:nvPr>
            <p:ph type="title"/>
          </p:nvPr>
        </p:nvSpPr>
        <p:spPr>
          <a:xfrm>
            <a:off x="5069940" y="365124"/>
            <a:ext cx="6172200" cy="822653"/>
          </a:xfrm>
        </p:spPr>
        <p:txBody>
          <a:bodyPr>
            <a:normAutofit/>
          </a:bodyPr>
          <a:lstStyle/>
          <a:p>
            <a:pPr algn="ctr"/>
            <a:r>
              <a:rPr lang="en-US" b="1" dirty="0">
                <a:latin typeface="+mn-lt"/>
              </a:rPr>
              <a:t>The Young Charles</a:t>
            </a:r>
          </a:p>
        </p:txBody>
      </p:sp>
      <p:pic>
        <p:nvPicPr>
          <p:cNvPr id="1026" name="Picture 2">
            <a:extLst>
              <a:ext uri="{FF2B5EF4-FFF2-40B4-BE49-F238E27FC236}">
                <a16:creationId xmlns:a16="http://schemas.microsoft.com/office/drawing/2014/main" id="{F3839C16-61E3-1C4E-AEC1-8C77CE081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93"/>
          <a:stretch/>
        </p:blipFill>
        <p:spPr bwMode="auto">
          <a:xfrm>
            <a:off x="20" y="9"/>
            <a:ext cx="4639713" cy="70229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9BBC7A-19A7-C548-94BE-0CFEFF789F68}"/>
              </a:ext>
            </a:extLst>
          </p:cNvPr>
          <p:cNvSpPr>
            <a:spLocks noGrp="1"/>
          </p:cNvSpPr>
          <p:nvPr>
            <p:ph idx="1"/>
          </p:nvPr>
        </p:nvSpPr>
        <p:spPr>
          <a:xfrm>
            <a:off x="5192489" y="1263192"/>
            <a:ext cx="6172200" cy="5354424"/>
          </a:xfrm>
        </p:spPr>
        <p:txBody>
          <a:bodyPr>
            <a:normAutofit fontScale="92500" lnSpcReduction="20000"/>
          </a:bodyPr>
          <a:lstStyle/>
          <a:p>
            <a:r>
              <a:rPr lang="en-US" sz="3000" dirty="0"/>
              <a:t>As a young Sunday school teacher, Charles found he didn’t understand or believe some of the things he read in the Bible</a:t>
            </a:r>
          </a:p>
          <a:p>
            <a:r>
              <a:rPr lang="en-US" sz="3000" dirty="0"/>
              <a:t>He wrote to </a:t>
            </a:r>
            <a:r>
              <a:rPr lang="en-GB" sz="3000" dirty="0"/>
              <a:t>the Reverend John Graham Packer and asked him to explain some inconsistencies and things he was struggling to understand.</a:t>
            </a:r>
          </a:p>
          <a:p>
            <a:r>
              <a:rPr lang="en-GB" sz="3000" dirty="0"/>
              <a:t>Instead of helping Charles, the Reverend Packer reacted very angrily and spoke to Charles’ father. </a:t>
            </a:r>
          </a:p>
          <a:p>
            <a:r>
              <a:rPr lang="en-GB" sz="3000" dirty="0"/>
              <a:t>Charles told his father that he no longer believed in religion.</a:t>
            </a:r>
          </a:p>
          <a:p>
            <a:r>
              <a:rPr lang="en-GB" sz="3000" dirty="0"/>
              <a:t>Charles’ father told Charles that he must change his mind – or leave home.</a:t>
            </a:r>
          </a:p>
          <a:p>
            <a:pPr marL="0" indent="0">
              <a:buNone/>
            </a:pPr>
            <a:endParaRPr lang="en-US" sz="1900" dirty="0"/>
          </a:p>
        </p:txBody>
      </p:sp>
    </p:spTree>
    <p:extLst>
      <p:ext uri="{BB962C8B-B14F-4D97-AF65-F5344CB8AC3E}">
        <p14:creationId xmlns:p14="http://schemas.microsoft.com/office/powerpoint/2010/main" val="1422788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8C86-D336-894A-A196-8C76F96FB590}"/>
              </a:ext>
            </a:extLst>
          </p:cNvPr>
          <p:cNvSpPr>
            <a:spLocks noGrp="1"/>
          </p:cNvSpPr>
          <p:nvPr>
            <p:ph type="title"/>
          </p:nvPr>
        </p:nvSpPr>
        <p:spPr>
          <a:xfrm>
            <a:off x="5069940" y="365124"/>
            <a:ext cx="6172200" cy="549276"/>
          </a:xfrm>
        </p:spPr>
        <p:txBody>
          <a:bodyPr>
            <a:normAutofit fontScale="90000"/>
          </a:bodyPr>
          <a:lstStyle/>
          <a:p>
            <a:pPr algn="ctr"/>
            <a:r>
              <a:rPr lang="en-US" b="1" dirty="0">
                <a:latin typeface="+mn-lt"/>
              </a:rPr>
              <a:t>Charles the Orator</a:t>
            </a:r>
          </a:p>
        </p:txBody>
      </p:sp>
      <p:pic>
        <p:nvPicPr>
          <p:cNvPr id="2050" name="Picture 2" descr="Image result for bradlaugh speech">
            <a:extLst>
              <a:ext uri="{FF2B5EF4-FFF2-40B4-BE49-F238E27FC236}">
                <a16:creationId xmlns:a16="http://schemas.microsoft.com/office/drawing/2014/main" id="{1F9BEC55-820B-484E-A769-DCA1F1C22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2" r="5169"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BBCA90-FA8E-E548-B0FA-0806137AEAD3}"/>
              </a:ext>
            </a:extLst>
          </p:cNvPr>
          <p:cNvSpPr>
            <a:spLocks noGrp="1"/>
          </p:cNvSpPr>
          <p:nvPr>
            <p:ph idx="1"/>
          </p:nvPr>
        </p:nvSpPr>
        <p:spPr>
          <a:xfrm>
            <a:off x="4729315" y="914399"/>
            <a:ext cx="7197213" cy="5692877"/>
          </a:xfrm>
        </p:spPr>
        <p:txBody>
          <a:bodyPr>
            <a:noAutofit/>
          </a:bodyPr>
          <a:lstStyle/>
          <a:p>
            <a:pPr marL="0" indent="0">
              <a:buNone/>
            </a:pPr>
            <a:endParaRPr lang="en-GB" sz="2000" dirty="0"/>
          </a:p>
          <a:p>
            <a:pPr marL="0" indent="0">
              <a:buNone/>
            </a:pPr>
            <a:r>
              <a:rPr lang="en-GB" sz="2000" dirty="0"/>
              <a:t>In the years that followed he began to write and speak publicly on a range of subjects including women's rights and atheism (the lack of belief in the existence of God). He became famous for his public speaking and could attract audiences of thousands.</a:t>
            </a:r>
          </a:p>
          <a:p>
            <a:pPr marL="0" indent="0">
              <a:buNone/>
            </a:pPr>
            <a:r>
              <a:rPr lang="en-GB" sz="2000" u="sng" dirty="0"/>
              <a:t>Primary Sources of Evidence:</a:t>
            </a:r>
          </a:p>
          <a:p>
            <a:pPr marL="0" indent="0">
              <a:buNone/>
            </a:pPr>
            <a:endParaRPr lang="en-GB" sz="2000" u="sng" dirty="0"/>
          </a:p>
          <a:p>
            <a:pPr marL="0" indent="0">
              <a:buNone/>
            </a:pPr>
            <a:r>
              <a:rPr lang="en-GB" sz="2000" i="1" dirty="0"/>
              <a:t>“I heard </a:t>
            </a:r>
            <a:r>
              <a:rPr lang="en-GB" sz="2000" i="1" dirty="0" err="1"/>
              <a:t>Bradlaugh</a:t>
            </a:r>
            <a:r>
              <a:rPr lang="en-GB" sz="2000" i="1" dirty="0"/>
              <a:t> speak, and I can see him now as he stood on the platform. He was a massive figure, with a fine head and a powerful voice, and in declamation he was a tremendous force". </a:t>
            </a:r>
          </a:p>
          <a:p>
            <a:pPr marL="0" indent="0">
              <a:buNone/>
            </a:pPr>
            <a:endParaRPr lang="en-GB" sz="2000" i="1" dirty="0"/>
          </a:p>
          <a:p>
            <a:pPr marL="0" indent="0">
              <a:buNone/>
            </a:pPr>
            <a:r>
              <a:rPr lang="en-GB" sz="2000" i="1" dirty="0"/>
              <a:t>"I remember, as clearly as though it were only yesterday, the immediate and compelling impression made upon me by that extraordinary man. I have never been so influenced by a human personality as I was by Charles </a:t>
            </a:r>
            <a:r>
              <a:rPr lang="en-GB" sz="2000" i="1" dirty="0" err="1"/>
              <a:t>Bradlaugh</a:t>
            </a:r>
            <a:r>
              <a:rPr lang="en-GB" sz="2000" i="1" dirty="0"/>
              <a:t>. The commanding strength, the massive head, the imposing stature, and the ringing eloquence of the man fascinated me..."  </a:t>
            </a:r>
            <a:endParaRPr lang="en-US" sz="2000" i="1" dirty="0"/>
          </a:p>
        </p:txBody>
      </p:sp>
    </p:spTree>
    <p:extLst>
      <p:ext uri="{BB962C8B-B14F-4D97-AF65-F5344CB8AC3E}">
        <p14:creationId xmlns:p14="http://schemas.microsoft.com/office/powerpoint/2010/main" val="8000765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137E-7496-D341-A9E7-4F3B4F40B4C8}"/>
              </a:ext>
            </a:extLst>
          </p:cNvPr>
          <p:cNvSpPr>
            <a:spLocks noGrp="1"/>
          </p:cNvSpPr>
          <p:nvPr>
            <p:ph type="title"/>
          </p:nvPr>
        </p:nvSpPr>
        <p:spPr>
          <a:xfrm>
            <a:off x="5069940" y="365124"/>
            <a:ext cx="6172200" cy="1828800"/>
          </a:xfrm>
        </p:spPr>
        <p:txBody>
          <a:bodyPr>
            <a:normAutofit/>
          </a:bodyPr>
          <a:lstStyle/>
          <a:p>
            <a:pPr algn="ctr"/>
            <a:r>
              <a:rPr lang="en-US" b="1" dirty="0"/>
              <a:t>Charles is Elected!</a:t>
            </a:r>
          </a:p>
        </p:txBody>
      </p:sp>
      <p:pic>
        <p:nvPicPr>
          <p:cNvPr id="4098" name="Picture 2">
            <a:extLst>
              <a:ext uri="{FF2B5EF4-FFF2-40B4-BE49-F238E27FC236}">
                <a16:creationId xmlns:a16="http://schemas.microsoft.com/office/drawing/2014/main" id="{3338A5CA-528B-8648-9B1A-9D1852532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030"/>
          <a:stretch/>
        </p:blipFill>
        <p:spPr bwMode="auto">
          <a:xfrm>
            <a:off x="20" y="-48067"/>
            <a:ext cx="4639713" cy="6906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910BDE-3441-2C4D-AF67-31A546521FAE}"/>
              </a:ext>
            </a:extLst>
          </p:cNvPr>
          <p:cNvSpPr>
            <a:spLocks noGrp="1"/>
          </p:cNvSpPr>
          <p:nvPr>
            <p:ph idx="1"/>
          </p:nvPr>
        </p:nvSpPr>
        <p:spPr>
          <a:xfrm>
            <a:off x="5069940" y="1727200"/>
            <a:ext cx="6836310" cy="4765676"/>
          </a:xfrm>
        </p:spPr>
        <p:txBody>
          <a:bodyPr>
            <a:normAutofit fontScale="92500"/>
          </a:bodyPr>
          <a:lstStyle/>
          <a:p>
            <a:r>
              <a:rPr lang="en-US" dirty="0"/>
              <a:t>Q. What impact did listening to Charles speak have on the two listeners - why were they so impressed?</a:t>
            </a:r>
          </a:p>
          <a:p>
            <a:r>
              <a:rPr lang="en-US" dirty="0"/>
              <a:t>Charles now had thousands of people coming to hear him talk and </a:t>
            </a:r>
            <a:r>
              <a:rPr lang="en-GB" dirty="0"/>
              <a:t>in 1868 he decided to stand for election for the Northampton constituency. He wanted to try and change things through politics – through being an MP.</a:t>
            </a:r>
          </a:p>
          <a:p>
            <a:r>
              <a:rPr lang="en-GB" dirty="0"/>
              <a:t>Charles was elected by the men of Northampton  (women were not allowed to </a:t>
            </a:r>
            <a:r>
              <a:rPr lang="en-GB" dirty="0" err="1"/>
              <a:t>voute</a:t>
            </a:r>
            <a:r>
              <a:rPr lang="en-GB" dirty="0"/>
              <a:t> until 1918and didn’t have equal voting rights until 1928).</a:t>
            </a:r>
          </a:p>
          <a:p>
            <a:endParaRPr lang="en-GB" sz="2000" dirty="0"/>
          </a:p>
          <a:p>
            <a:endParaRPr lang="en-GB" sz="2000" dirty="0"/>
          </a:p>
          <a:p>
            <a:endParaRPr lang="en-GB" sz="2000" dirty="0"/>
          </a:p>
          <a:p>
            <a:endParaRPr lang="en-GB" sz="2000" dirty="0"/>
          </a:p>
          <a:p>
            <a:endParaRPr lang="en-US" sz="2000" dirty="0"/>
          </a:p>
          <a:p>
            <a:endParaRPr lang="en-US" sz="2400" dirty="0"/>
          </a:p>
          <a:p>
            <a:pPr marL="0" indent="0">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7945413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56A4F-0A9A-4448-84E1-5E102AD1E464}"/>
              </a:ext>
            </a:extLst>
          </p:cNvPr>
          <p:cNvSpPr>
            <a:spLocks noGrp="1"/>
          </p:cNvSpPr>
          <p:nvPr>
            <p:ph type="title"/>
          </p:nvPr>
        </p:nvSpPr>
        <p:spPr>
          <a:xfrm>
            <a:off x="7035529" y="525067"/>
            <a:ext cx="4391024" cy="848391"/>
          </a:xfrm>
        </p:spPr>
        <p:txBody>
          <a:bodyPr anchor="t">
            <a:normAutofit/>
          </a:bodyPr>
          <a:lstStyle/>
          <a:p>
            <a:pPr algn="ctr"/>
            <a:r>
              <a:rPr lang="en-US" sz="4000" b="1" dirty="0">
                <a:solidFill>
                  <a:schemeClr val="bg1"/>
                </a:solidFill>
              </a:rPr>
              <a:t>Parliament says No!</a:t>
            </a:r>
          </a:p>
        </p:txBody>
      </p:sp>
      <p:pic>
        <p:nvPicPr>
          <p:cNvPr id="5" name="Picture 6" descr="A person speaking to a group of people in a room&#10;&#10;Description automatically generated with low confidence">
            <a:extLst>
              <a:ext uri="{FF2B5EF4-FFF2-40B4-BE49-F238E27FC236}">
                <a16:creationId xmlns:a16="http://schemas.microsoft.com/office/drawing/2014/main" id="{B99ADA31-B9B6-9347-8FC1-9D7080FBE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7" r="35396"/>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42" name="Freeform: Shape 14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30" name="Content Placeholder 1029">
            <a:extLst>
              <a:ext uri="{FF2B5EF4-FFF2-40B4-BE49-F238E27FC236}">
                <a16:creationId xmlns:a16="http://schemas.microsoft.com/office/drawing/2014/main" id="{B4A5B790-CCA2-4BC2-8D72-BC31C91B48B3}"/>
              </a:ext>
            </a:extLst>
          </p:cNvPr>
          <p:cNvSpPr>
            <a:spLocks noGrp="1"/>
          </p:cNvSpPr>
          <p:nvPr>
            <p:ph idx="1"/>
          </p:nvPr>
        </p:nvSpPr>
        <p:spPr>
          <a:xfrm>
            <a:off x="7035529" y="1554666"/>
            <a:ext cx="4391024" cy="4947734"/>
          </a:xfrm>
        </p:spPr>
        <p:txBody>
          <a:bodyPr>
            <a:normAutofit/>
          </a:bodyPr>
          <a:lstStyle/>
          <a:p>
            <a:pPr marL="0" indent="0">
              <a:buNone/>
            </a:pPr>
            <a:r>
              <a:rPr lang="en-GB" dirty="0">
                <a:solidFill>
                  <a:schemeClr val="bg1">
                    <a:alpha val="80000"/>
                  </a:schemeClr>
                </a:solidFill>
              </a:rPr>
              <a:t>As an atheist and republican he preferred not to take an oath of allegiance to God and the Queen as the words of the oath were meaningless to him.</a:t>
            </a:r>
          </a:p>
          <a:p>
            <a:pPr marL="0" indent="0">
              <a:buNone/>
            </a:pPr>
            <a:endParaRPr lang="en-GB" dirty="0">
              <a:solidFill>
                <a:schemeClr val="bg1">
                  <a:alpha val="80000"/>
                </a:schemeClr>
              </a:solidFill>
            </a:endParaRPr>
          </a:p>
          <a:p>
            <a:pPr marL="0" indent="0">
              <a:buNone/>
            </a:pPr>
            <a:r>
              <a:rPr lang="en-US" dirty="0">
                <a:solidFill>
                  <a:schemeClr val="bg1">
                    <a:alpha val="80000"/>
                  </a:schemeClr>
                </a:solidFill>
              </a:rPr>
              <a:t>Because of his atheist beliefs he was effectively barred from taking his seat in Parliament.</a:t>
            </a:r>
          </a:p>
        </p:txBody>
      </p:sp>
    </p:spTree>
    <p:extLst>
      <p:ext uri="{BB962C8B-B14F-4D97-AF65-F5344CB8AC3E}">
        <p14:creationId xmlns:p14="http://schemas.microsoft.com/office/powerpoint/2010/main" val="314040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F819-EE6E-E54A-B868-4494455DD66B}"/>
              </a:ext>
            </a:extLst>
          </p:cNvPr>
          <p:cNvSpPr>
            <a:spLocks noGrp="1"/>
          </p:cNvSpPr>
          <p:nvPr>
            <p:ph type="title"/>
          </p:nvPr>
        </p:nvSpPr>
        <p:spPr>
          <a:xfrm>
            <a:off x="4965430" y="629268"/>
            <a:ext cx="6586491" cy="714110"/>
          </a:xfrm>
        </p:spPr>
        <p:txBody>
          <a:bodyPr anchor="b">
            <a:normAutofit/>
          </a:bodyPr>
          <a:lstStyle/>
          <a:p>
            <a:r>
              <a:rPr lang="en-US" b="1" dirty="0"/>
              <a:t>Six Long Years of </a:t>
            </a:r>
            <a:r>
              <a:rPr lang="en-US" b="1" dirty="0" err="1"/>
              <a:t>Stuggle</a:t>
            </a:r>
            <a:endParaRPr lang="en-US" b="1" dirty="0"/>
          </a:p>
        </p:txBody>
      </p:sp>
      <p:sp>
        <p:nvSpPr>
          <p:cNvPr id="3" name="Content Placeholder 2">
            <a:extLst>
              <a:ext uri="{FF2B5EF4-FFF2-40B4-BE49-F238E27FC236}">
                <a16:creationId xmlns:a16="http://schemas.microsoft.com/office/drawing/2014/main" id="{FE6A437F-6A46-7644-A19F-2320F562A326}"/>
              </a:ext>
            </a:extLst>
          </p:cNvPr>
          <p:cNvSpPr>
            <a:spLocks noGrp="1"/>
          </p:cNvSpPr>
          <p:nvPr>
            <p:ph idx="1"/>
          </p:nvPr>
        </p:nvSpPr>
        <p:spPr>
          <a:xfrm>
            <a:off x="4965431" y="2438400"/>
            <a:ext cx="6586489" cy="3951106"/>
          </a:xfrm>
        </p:spPr>
        <p:txBody>
          <a:bodyPr>
            <a:noAutofit/>
          </a:bodyPr>
          <a:lstStyle/>
          <a:p>
            <a:r>
              <a:rPr lang="en-US" sz="2400" dirty="0"/>
              <a:t>It took nearly six years for Charles to eventually take his seat in Parliament. During this time he was reelected several times as the MP for Northampton but was never allowed to take his seat.</a:t>
            </a:r>
          </a:p>
          <a:p>
            <a:r>
              <a:rPr lang="en-GB" sz="2400" dirty="0"/>
              <a:t>Four times his constituents re-elected him; four times he made passionate speeches at the Bar of the House. The Bar marked the boundary of the House – he was allowed to speak to MPs there, because he was not strictly within the House of Commons.</a:t>
            </a:r>
            <a:endParaRPr lang="en-US" sz="2400" dirty="0"/>
          </a:p>
        </p:txBody>
      </p:sp>
      <p:pic>
        <p:nvPicPr>
          <p:cNvPr id="5122" name="Picture 2">
            <a:extLst>
              <a:ext uri="{FF2B5EF4-FFF2-40B4-BE49-F238E27FC236}">
                <a16:creationId xmlns:a16="http://schemas.microsoft.com/office/drawing/2014/main" id="{1E1934E3-7FE4-F34B-9FD0-6CF189198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3" r="-1" b="1736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22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3152-9BA4-0346-A249-FD107B161CD9}"/>
              </a:ext>
            </a:extLst>
          </p:cNvPr>
          <p:cNvSpPr>
            <a:spLocks noGrp="1"/>
          </p:cNvSpPr>
          <p:nvPr>
            <p:ph type="title"/>
          </p:nvPr>
        </p:nvSpPr>
        <p:spPr>
          <a:xfrm>
            <a:off x="762001" y="803325"/>
            <a:ext cx="4092221" cy="619075"/>
          </a:xfrm>
        </p:spPr>
        <p:txBody>
          <a:bodyPr>
            <a:normAutofit fontScale="90000"/>
          </a:bodyPr>
          <a:lstStyle/>
          <a:p>
            <a:r>
              <a:rPr lang="en-US" b="1" u="sng" dirty="0"/>
              <a:t>Arrest &amp; Prison</a:t>
            </a:r>
          </a:p>
        </p:txBody>
      </p:sp>
      <p:sp>
        <p:nvSpPr>
          <p:cNvPr id="6150" name="Content Placeholder 6149">
            <a:extLst>
              <a:ext uri="{FF2B5EF4-FFF2-40B4-BE49-F238E27FC236}">
                <a16:creationId xmlns:a16="http://schemas.microsoft.com/office/drawing/2014/main" id="{CD1A4740-51CA-4631-859A-D760D7A2C65D}"/>
              </a:ext>
            </a:extLst>
          </p:cNvPr>
          <p:cNvSpPr>
            <a:spLocks noGrp="1"/>
          </p:cNvSpPr>
          <p:nvPr>
            <p:ph idx="1"/>
          </p:nvPr>
        </p:nvSpPr>
        <p:spPr>
          <a:xfrm>
            <a:off x="762000" y="1422400"/>
            <a:ext cx="5314543" cy="5204178"/>
          </a:xfrm>
        </p:spPr>
        <p:txBody>
          <a:bodyPr anchor="t">
            <a:normAutofit fontScale="92500" lnSpcReduction="10000"/>
          </a:bodyPr>
          <a:lstStyle/>
          <a:p>
            <a:pPr marL="0" indent="0">
              <a:buNone/>
            </a:pPr>
            <a:r>
              <a:rPr lang="en-GB" dirty="0"/>
              <a:t>On one occasion he refused to leave Parliament when told to do. He was forcibly taken by officials and held in prison before being released the next day. </a:t>
            </a:r>
          </a:p>
          <a:p>
            <a:pPr marL="0" indent="0">
              <a:buNone/>
            </a:pPr>
            <a:r>
              <a:rPr lang="en-GB" dirty="0"/>
              <a:t>On another </a:t>
            </a:r>
            <a:r>
              <a:rPr lang="en-GB" dirty="0" err="1"/>
              <a:t>ocassion</a:t>
            </a:r>
            <a:r>
              <a:rPr lang="en-GB" dirty="0"/>
              <a:t>, Charles came to the House of Commons at the head of an enormous crowd demanding that he be allowed to take his rightful place. He was thrown out by the police, suffering injuries in the process. Despite this injustice he spoke to the angry crowd and told them to leave peacefully.</a:t>
            </a:r>
            <a:endParaRPr lang="en-US" sz="1800"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Why Derby folk tried to run 19th-century 'Jeremy Corbyn' into the Mill  Fleam - Derbyshire Live">
            <a:extLst>
              <a:ext uri="{FF2B5EF4-FFF2-40B4-BE49-F238E27FC236}">
                <a16:creationId xmlns:a16="http://schemas.microsoft.com/office/drawing/2014/main" id="{BB2B7AFA-99A3-F647-9164-3F14C99F51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67" r="23894" b="-1"/>
          <a:stretch/>
        </p:blipFill>
        <p:spPr bwMode="auto">
          <a:xfrm>
            <a:off x="6076537" y="-2"/>
            <a:ext cx="6115463" cy="635492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471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93B7-ACB3-1A44-9923-06A768E3FF12}"/>
              </a:ext>
            </a:extLst>
          </p:cNvPr>
          <p:cNvSpPr>
            <a:spLocks noGrp="1"/>
          </p:cNvSpPr>
          <p:nvPr>
            <p:ph type="title"/>
          </p:nvPr>
        </p:nvSpPr>
        <p:spPr/>
        <p:txBody>
          <a:bodyPr/>
          <a:lstStyle/>
          <a:p>
            <a:pPr algn="ctr"/>
            <a:r>
              <a:rPr lang="en-US" b="1" dirty="0"/>
              <a:t>Charles Takes His Seat in Parliament</a:t>
            </a:r>
          </a:p>
        </p:txBody>
      </p:sp>
      <p:sp>
        <p:nvSpPr>
          <p:cNvPr id="3" name="Content Placeholder 2">
            <a:extLst>
              <a:ext uri="{FF2B5EF4-FFF2-40B4-BE49-F238E27FC236}">
                <a16:creationId xmlns:a16="http://schemas.microsoft.com/office/drawing/2014/main" id="{3F6D2801-467B-8148-8CBD-EA310872378D}"/>
              </a:ext>
            </a:extLst>
          </p:cNvPr>
          <p:cNvSpPr>
            <a:spLocks noGrp="1"/>
          </p:cNvSpPr>
          <p:nvPr>
            <p:ph idx="1"/>
          </p:nvPr>
        </p:nvSpPr>
        <p:spPr/>
        <p:txBody>
          <a:bodyPr/>
          <a:lstStyle/>
          <a:p>
            <a:r>
              <a:rPr lang="en-GB" dirty="0"/>
              <a:t>Eventually Charles was allowed to take his seat in Parliament. After the General Election of 1885 a new Speaker took the decision of allowing </a:t>
            </a:r>
            <a:r>
              <a:rPr lang="en-GB" dirty="0" err="1"/>
              <a:t>Bradlaugh</a:t>
            </a:r>
            <a:r>
              <a:rPr lang="en-GB" dirty="0"/>
              <a:t> to take the oath, which he did on 13 January 1886. Almost six years after being first elected, Charles had won.</a:t>
            </a:r>
          </a:p>
          <a:p>
            <a:endParaRPr lang="en-GB" dirty="0"/>
          </a:p>
          <a:p>
            <a:r>
              <a:rPr lang="en-GB" dirty="0"/>
              <a:t>His victory was further underlined by Parliament passing an Oaths Act (1888) which extended the civil rights of freethinkers and secured the their right to affirm when taking their seat in parliament. Many MPs take advantage of this today.</a:t>
            </a:r>
          </a:p>
          <a:p>
            <a:endParaRPr lang="en-US" dirty="0"/>
          </a:p>
        </p:txBody>
      </p:sp>
    </p:spTree>
    <p:extLst>
      <p:ext uri="{BB962C8B-B14F-4D97-AF65-F5344CB8AC3E}">
        <p14:creationId xmlns:p14="http://schemas.microsoft.com/office/powerpoint/2010/main" val="3622825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5241B9C8DD9249B714D8777F6D6280" ma:contentTypeVersion="9" ma:contentTypeDescription="Create a new document." ma:contentTypeScope="" ma:versionID="a66f4f8113110f0427e162aefb92d93f">
  <xsd:schema xmlns:xsd="http://www.w3.org/2001/XMLSchema" xmlns:xs="http://www.w3.org/2001/XMLSchema" xmlns:p="http://schemas.microsoft.com/office/2006/metadata/properties" xmlns:ns2="23675736-5309-4c8f-b943-bcff953af2fd" xmlns:ns3="869b221a-0216-413a-8410-439dfb06457d" targetNamespace="http://schemas.microsoft.com/office/2006/metadata/properties" ma:root="true" ma:fieldsID="4fd603fe4f5661d6efc8b236e38ce44e" ns2:_="" ns3:_="">
    <xsd:import namespace="23675736-5309-4c8f-b943-bcff953af2fd"/>
    <xsd:import namespace="869b221a-0216-413a-8410-439dfb0645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75736-5309-4c8f-b943-bcff953af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9b221a-0216-413a-8410-439dfb0645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2968B-4917-467D-8E4C-0DC8C2013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75736-5309-4c8f-b943-bcff953af2fd"/>
    <ds:schemaRef ds:uri="869b221a-0216-413a-8410-439dfb064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9F4D53-5EF5-4B86-BCCA-083D6A723AB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267924-443C-495A-87C0-1B0933E46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1649</TotalTime>
  <Words>869</Words>
  <Application>Microsoft Office PowerPoint</Application>
  <PresentationFormat>Widescreen</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Charles Bradlaugh’s Struggle to Enter Parliament   Exploring Secularism – KS2 </vt:lpstr>
      <vt:lpstr>Charles Bradlaugh </vt:lpstr>
      <vt:lpstr>The Young Charles</vt:lpstr>
      <vt:lpstr>Charles the Orator</vt:lpstr>
      <vt:lpstr>Charles is Elected!</vt:lpstr>
      <vt:lpstr>Parliament says No!</vt:lpstr>
      <vt:lpstr>Six Long Years of Stuggle</vt:lpstr>
      <vt:lpstr>Arrest &amp; Prison</vt:lpstr>
      <vt:lpstr>Charles Takes His Seat in Parliament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Bradlaugh’s struggle to enter Parliament   </dc:title>
  <dc:creator>Matthew and Clare Hill</dc:creator>
  <cp:lastModifiedBy>Matthew and Clare Hill</cp:lastModifiedBy>
  <cp:revision>99</cp:revision>
  <dcterms:created xsi:type="dcterms:W3CDTF">2021-02-09T14:53:38Z</dcterms:created>
  <dcterms:modified xsi:type="dcterms:W3CDTF">2022-05-30T12:33:58Z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0x010100B25241B9C8DD9249B714D8777F6D6280</vt:lpwstr>
  </property>
</Properties>
</file>