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256" r:id="rId5"/>
    <p:sldId id="275" r:id="rId6"/>
    <p:sldId id="276" r:id="rId7"/>
    <p:sldId id="280" r:id="rId8"/>
    <p:sldId id="258" r:id="rId9"/>
    <p:sldId id="277" r:id="rId10"/>
    <p:sldId id="278" r:id="rId11"/>
    <p:sldId id="279" r:id="rId12"/>
    <p:sldId id="271" r:id="rId13"/>
    <p:sldId id="272" r:id="rId14"/>
    <p:sldId id="284"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6E6"/>
    <a:srgbClr val="0092D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94694" autoAdjust="0"/>
  </p:normalViewPr>
  <p:slideViewPr>
    <p:cSldViewPr snapToGrid="0" snapToObjects="1">
      <p:cViewPr varScale="1">
        <p:scale>
          <a:sx n="161" d="100"/>
          <a:sy n="161" d="100"/>
        </p:scale>
        <p:origin x="792" y="20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086D59-601A-9C40-8DC7-F367841F5A2A}" type="datetimeFigureOut">
              <a:rPr lang="en-US" smtClean="0"/>
              <a:t>5/10/22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C83633-60B4-3F4E-B325-636EEEB3597C}" type="slidenum">
              <a:rPr lang="en-US" smtClean="0"/>
              <a:t>‹#›</a:t>
            </a:fld>
            <a:endParaRPr lang="en-US"/>
          </a:p>
        </p:txBody>
      </p:sp>
    </p:spTree>
    <p:extLst>
      <p:ext uri="{BB962C8B-B14F-4D97-AF65-F5344CB8AC3E}">
        <p14:creationId xmlns:p14="http://schemas.microsoft.com/office/powerpoint/2010/main" val="1339991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C83633-60B4-3F4E-B325-636EEEB3597C}" type="slidenum">
              <a:rPr lang="en-US" smtClean="0"/>
              <a:t>1</a:t>
            </a:fld>
            <a:endParaRPr lang="en-US"/>
          </a:p>
        </p:txBody>
      </p:sp>
    </p:spTree>
    <p:extLst>
      <p:ext uri="{BB962C8B-B14F-4D97-AF65-F5344CB8AC3E}">
        <p14:creationId xmlns:p14="http://schemas.microsoft.com/office/powerpoint/2010/main" val="438229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5C78897-CA08-104D-B250-D2C63C5CDAC8}" type="datetimeFigureOut">
              <a:rPr lang="en-US" smtClean="0"/>
              <a:pPr/>
              <a:t>5/10/22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A284-7B3F-0C48-A330-BA9CB8F477E1}" type="slidenum">
              <a:rPr lang="en-US" smtClean="0"/>
              <a:pPr/>
              <a:t>‹#›</a:t>
            </a:fld>
            <a:endParaRPr lang="en-US"/>
          </a:p>
        </p:txBody>
      </p:sp>
    </p:spTree>
    <p:extLst>
      <p:ext uri="{BB962C8B-B14F-4D97-AF65-F5344CB8AC3E}">
        <p14:creationId xmlns:p14="http://schemas.microsoft.com/office/powerpoint/2010/main" val="3271191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5C78897-CA08-104D-B250-D2C63C5CDAC8}" type="datetimeFigureOut">
              <a:rPr lang="en-US" smtClean="0"/>
              <a:pPr/>
              <a:t>5/10/22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A284-7B3F-0C48-A330-BA9CB8F477E1}" type="slidenum">
              <a:rPr lang="en-US" smtClean="0"/>
              <a:pPr/>
              <a:t>‹#›</a:t>
            </a:fld>
            <a:endParaRPr lang="en-US"/>
          </a:p>
        </p:txBody>
      </p:sp>
    </p:spTree>
    <p:extLst>
      <p:ext uri="{BB962C8B-B14F-4D97-AF65-F5344CB8AC3E}">
        <p14:creationId xmlns:p14="http://schemas.microsoft.com/office/powerpoint/2010/main" val="294977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5C78897-CA08-104D-B250-D2C63C5CDAC8}" type="datetimeFigureOut">
              <a:rPr lang="en-US" smtClean="0"/>
              <a:pPr/>
              <a:t>5/10/22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A284-7B3F-0C48-A330-BA9CB8F477E1}" type="slidenum">
              <a:rPr lang="en-US" smtClean="0"/>
              <a:pPr/>
              <a:t>‹#›</a:t>
            </a:fld>
            <a:endParaRPr lang="en-US"/>
          </a:p>
        </p:txBody>
      </p:sp>
    </p:spTree>
    <p:extLst>
      <p:ext uri="{BB962C8B-B14F-4D97-AF65-F5344CB8AC3E}">
        <p14:creationId xmlns:p14="http://schemas.microsoft.com/office/powerpoint/2010/main" val="2795800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5C78897-CA08-104D-B250-D2C63C5CDAC8}" type="datetimeFigureOut">
              <a:rPr lang="en-US" smtClean="0"/>
              <a:pPr/>
              <a:t>5/10/22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A284-7B3F-0C48-A330-BA9CB8F477E1}" type="slidenum">
              <a:rPr lang="en-US" smtClean="0"/>
              <a:pPr/>
              <a:t>‹#›</a:t>
            </a:fld>
            <a:endParaRPr lang="en-US"/>
          </a:p>
        </p:txBody>
      </p:sp>
    </p:spTree>
    <p:extLst>
      <p:ext uri="{BB962C8B-B14F-4D97-AF65-F5344CB8AC3E}">
        <p14:creationId xmlns:p14="http://schemas.microsoft.com/office/powerpoint/2010/main" val="1403877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5C78897-CA08-104D-B250-D2C63C5CDAC8}" type="datetimeFigureOut">
              <a:rPr lang="en-US" smtClean="0"/>
              <a:pPr/>
              <a:t>5/10/22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A284-7B3F-0C48-A330-BA9CB8F477E1}" type="slidenum">
              <a:rPr lang="en-US" smtClean="0"/>
              <a:pPr/>
              <a:t>‹#›</a:t>
            </a:fld>
            <a:endParaRPr lang="en-US"/>
          </a:p>
        </p:txBody>
      </p:sp>
    </p:spTree>
    <p:extLst>
      <p:ext uri="{BB962C8B-B14F-4D97-AF65-F5344CB8AC3E}">
        <p14:creationId xmlns:p14="http://schemas.microsoft.com/office/powerpoint/2010/main" val="1417019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35C78897-CA08-104D-B250-D2C63C5CDAC8}" type="datetimeFigureOut">
              <a:rPr lang="en-US" smtClean="0"/>
              <a:pPr/>
              <a:t>5/10/22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DA284-7B3F-0C48-A330-BA9CB8F477E1}" type="slidenum">
              <a:rPr lang="en-US" smtClean="0"/>
              <a:pPr/>
              <a:t>‹#›</a:t>
            </a:fld>
            <a:endParaRPr lang="en-US"/>
          </a:p>
        </p:txBody>
      </p:sp>
    </p:spTree>
    <p:extLst>
      <p:ext uri="{BB962C8B-B14F-4D97-AF65-F5344CB8AC3E}">
        <p14:creationId xmlns:p14="http://schemas.microsoft.com/office/powerpoint/2010/main" val="729248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35C78897-CA08-104D-B250-D2C63C5CDAC8}" type="datetimeFigureOut">
              <a:rPr lang="en-US" smtClean="0"/>
              <a:pPr/>
              <a:t>5/10/22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DA284-7B3F-0C48-A330-BA9CB8F477E1}" type="slidenum">
              <a:rPr lang="en-US" smtClean="0"/>
              <a:pPr/>
              <a:t>‹#›</a:t>
            </a:fld>
            <a:endParaRPr lang="en-US"/>
          </a:p>
        </p:txBody>
      </p:sp>
    </p:spTree>
    <p:extLst>
      <p:ext uri="{BB962C8B-B14F-4D97-AF65-F5344CB8AC3E}">
        <p14:creationId xmlns:p14="http://schemas.microsoft.com/office/powerpoint/2010/main" val="2753224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35C78897-CA08-104D-B250-D2C63C5CDAC8}" type="datetimeFigureOut">
              <a:rPr lang="en-US" smtClean="0"/>
              <a:pPr/>
              <a:t>5/10/22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DA284-7B3F-0C48-A330-BA9CB8F477E1}" type="slidenum">
              <a:rPr lang="en-US" smtClean="0"/>
              <a:pPr/>
              <a:t>‹#›</a:t>
            </a:fld>
            <a:endParaRPr lang="en-US"/>
          </a:p>
        </p:txBody>
      </p:sp>
    </p:spTree>
    <p:extLst>
      <p:ext uri="{BB962C8B-B14F-4D97-AF65-F5344CB8AC3E}">
        <p14:creationId xmlns:p14="http://schemas.microsoft.com/office/powerpoint/2010/main" val="2880721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C78897-CA08-104D-B250-D2C63C5CDAC8}" type="datetimeFigureOut">
              <a:rPr lang="en-US" smtClean="0"/>
              <a:pPr/>
              <a:t>5/10/22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DA284-7B3F-0C48-A330-BA9CB8F477E1}" type="slidenum">
              <a:rPr lang="en-US" smtClean="0"/>
              <a:pPr/>
              <a:t>‹#›</a:t>
            </a:fld>
            <a:endParaRPr lang="en-US"/>
          </a:p>
        </p:txBody>
      </p:sp>
    </p:spTree>
    <p:extLst>
      <p:ext uri="{BB962C8B-B14F-4D97-AF65-F5344CB8AC3E}">
        <p14:creationId xmlns:p14="http://schemas.microsoft.com/office/powerpoint/2010/main" val="3386179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5C78897-CA08-104D-B250-D2C63C5CDAC8}" type="datetimeFigureOut">
              <a:rPr lang="en-US" smtClean="0"/>
              <a:pPr/>
              <a:t>5/10/22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DA284-7B3F-0C48-A330-BA9CB8F477E1}" type="slidenum">
              <a:rPr lang="en-US" smtClean="0"/>
              <a:pPr/>
              <a:t>‹#›</a:t>
            </a:fld>
            <a:endParaRPr lang="en-US"/>
          </a:p>
        </p:txBody>
      </p:sp>
    </p:spTree>
    <p:extLst>
      <p:ext uri="{BB962C8B-B14F-4D97-AF65-F5344CB8AC3E}">
        <p14:creationId xmlns:p14="http://schemas.microsoft.com/office/powerpoint/2010/main" val="3438955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5C78897-CA08-104D-B250-D2C63C5CDAC8}" type="datetimeFigureOut">
              <a:rPr lang="en-US" smtClean="0"/>
              <a:pPr/>
              <a:t>5/10/22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DA284-7B3F-0C48-A330-BA9CB8F477E1}" type="slidenum">
              <a:rPr lang="en-US" smtClean="0"/>
              <a:pPr/>
              <a:t>‹#›</a:t>
            </a:fld>
            <a:endParaRPr lang="en-US"/>
          </a:p>
        </p:txBody>
      </p:sp>
    </p:spTree>
    <p:extLst>
      <p:ext uri="{BB962C8B-B14F-4D97-AF65-F5344CB8AC3E}">
        <p14:creationId xmlns:p14="http://schemas.microsoft.com/office/powerpoint/2010/main" val="1000013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5C78897-CA08-104D-B250-D2C63C5CDAC8}" type="datetimeFigureOut">
              <a:rPr lang="en-US" smtClean="0"/>
              <a:pPr/>
              <a:t>5/10/22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CADA284-7B3F-0C48-A330-BA9CB8F477E1}" type="slidenum">
              <a:rPr lang="en-US" smtClean="0"/>
              <a:pPr/>
              <a:t>‹#›</a:t>
            </a:fld>
            <a:endParaRPr lang="en-US"/>
          </a:p>
        </p:txBody>
      </p:sp>
    </p:spTree>
    <p:extLst>
      <p:ext uri="{BB962C8B-B14F-4D97-AF65-F5344CB8AC3E}">
        <p14:creationId xmlns:p14="http://schemas.microsoft.com/office/powerpoint/2010/main" val="1046215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000" b="1" i="0" kern="1200">
          <a:solidFill>
            <a:schemeClr val="tx1"/>
          </a:solidFill>
          <a:latin typeface="Helvetica"/>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s://www.secularism.org.uk/"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3">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2" name="Title 1"/>
          <p:cNvSpPr>
            <a:spLocks noGrp="1"/>
          </p:cNvSpPr>
          <p:nvPr>
            <p:ph type="ctrTitle"/>
          </p:nvPr>
        </p:nvSpPr>
        <p:spPr>
          <a:xfrm>
            <a:off x="388127" y="499959"/>
            <a:ext cx="8070073" cy="4130657"/>
          </a:xfrm>
          <a:ln>
            <a:solidFill>
              <a:schemeClr val="accent1"/>
            </a:solidFill>
          </a:ln>
        </p:spPr>
        <p:txBody>
          <a:bodyPr>
            <a:normAutofit/>
          </a:bodyPr>
          <a:lstStyle/>
          <a:p>
            <a:r>
              <a:rPr lang="en-US" sz="8800" b="1" dirty="0">
                <a:solidFill>
                  <a:srgbClr val="00A6E6"/>
                </a:solidFill>
                <a:latin typeface="Helvetica"/>
              </a:rPr>
              <a:t>What is secularism?</a:t>
            </a:r>
          </a:p>
        </p:txBody>
      </p:sp>
      <p:pic>
        <p:nvPicPr>
          <p:cNvPr id="4" name="Picture 3" descr="Exploring-Secularis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KS2 / KS3 What is secularism?</a:t>
            </a:r>
          </a:p>
        </p:txBody>
      </p:sp>
    </p:spTree>
    <p:extLst>
      <p:ext uri="{BB962C8B-B14F-4D97-AF65-F5344CB8AC3E}">
        <p14:creationId xmlns:p14="http://schemas.microsoft.com/office/powerpoint/2010/main" val="3083290405"/>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2" name="Title 1"/>
          <p:cNvSpPr>
            <a:spLocks noGrp="1"/>
          </p:cNvSpPr>
          <p:nvPr>
            <p:ph type="title"/>
          </p:nvPr>
        </p:nvSpPr>
        <p:spPr>
          <a:xfrm>
            <a:off x="96065" y="105254"/>
            <a:ext cx="8590735" cy="499959"/>
          </a:xfrm>
          <a:ln>
            <a:solidFill>
              <a:schemeClr val="accent1"/>
            </a:solidFill>
          </a:ln>
        </p:spPr>
        <p:txBody>
          <a:bodyPr>
            <a:noAutofit/>
          </a:bodyPr>
          <a:lstStyle/>
          <a:p>
            <a:r>
              <a:rPr lang="en-US" sz="4400" b="1" dirty="0">
                <a:solidFill>
                  <a:srgbClr val="00A6E6"/>
                </a:solidFill>
                <a:latin typeface="Helvetica"/>
              </a:rPr>
              <a:t>Are you a </a:t>
            </a:r>
            <a:r>
              <a:rPr lang="en-US" sz="4400" dirty="0">
                <a:solidFill>
                  <a:srgbClr val="00A6E6"/>
                </a:solidFill>
              </a:rPr>
              <a:t>secularist?</a:t>
            </a:r>
            <a:endParaRPr lang="en-US" sz="4400" b="1" dirty="0">
              <a:solidFill>
                <a:srgbClr val="00A6E6"/>
              </a:solidFill>
              <a:latin typeface="Helvetica"/>
            </a:endParaRPr>
          </a:p>
        </p:txBody>
      </p:sp>
      <p:sp>
        <p:nvSpPr>
          <p:cNvPr id="3" name="Content Placeholder 2">
            <a:extLst>
              <a:ext uri="{FF2B5EF4-FFF2-40B4-BE49-F238E27FC236}">
                <a16:creationId xmlns:a16="http://schemas.microsoft.com/office/drawing/2014/main" id="{4267BC07-7A6E-4E5A-9BB7-078C49E51C2E}"/>
              </a:ext>
            </a:extLst>
          </p:cNvPr>
          <p:cNvSpPr>
            <a:spLocks noGrp="1"/>
          </p:cNvSpPr>
          <p:nvPr>
            <p:ph idx="1"/>
          </p:nvPr>
        </p:nvSpPr>
        <p:spPr>
          <a:xfrm>
            <a:off x="190775" y="907823"/>
            <a:ext cx="8808499" cy="2933974"/>
          </a:xfrm>
          <a:ln>
            <a:solidFill>
              <a:schemeClr val="accent1"/>
            </a:solidFill>
          </a:ln>
        </p:spPr>
        <p:txBody>
          <a:bodyPr>
            <a:noAutofit/>
          </a:bodyPr>
          <a:lstStyle/>
          <a:p>
            <a:pPr marL="0" indent="0" algn="ctr">
              <a:buNone/>
            </a:pPr>
            <a:r>
              <a:rPr lang="en-GB" sz="2000" dirty="0"/>
              <a:t>If you value equality of people no matter their religion, belief or lack of a belief, then you are a secularist.</a:t>
            </a:r>
          </a:p>
          <a:p>
            <a:pPr marL="0" indent="0" algn="ctr">
              <a:buNone/>
            </a:pPr>
            <a:endParaRPr lang="en-GB" sz="2000" dirty="0"/>
          </a:p>
          <a:p>
            <a:pPr marL="0" indent="0" algn="ctr">
              <a:buNone/>
            </a:pPr>
            <a:r>
              <a:rPr lang="en-GB" sz="2000" dirty="0"/>
              <a:t>If you value freedom of religion as every human’s right of choice to choose what they believe in without force, then you are a secularist.</a:t>
            </a:r>
          </a:p>
          <a:p>
            <a:pPr marL="0" indent="0" algn="ctr">
              <a:buNone/>
            </a:pPr>
            <a:endParaRPr lang="en-GB" sz="2000" dirty="0"/>
          </a:p>
          <a:p>
            <a:pPr marL="0" indent="0" algn="ctr">
              <a:buNone/>
            </a:pPr>
            <a:r>
              <a:rPr lang="en-GB" sz="2000" dirty="0"/>
              <a:t>If you dislike that some religious or non-religious have special privileges based on their religion or a belief, then you are a secularist.</a:t>
            </a:r>
            <a:endParaRPr lang="en-GB" sz="2400" dirty="0"/>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Tree>
    <p:extLst>
      <p:ext uri="{BB962C8B-B14F-4D97-AF65-F5344CB8AC3E}">
        <p14:creationId xmlns:p14="http://schemas.microsoft.com/office/powerpoint/2010/main" val="360846437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0"/>
            <a:ext cx="9150513" cy="4630616"/>
          </a:xfrm>
          <a:prstGeom prst="rect">
            <a:avLst/>
          </a:prstGeom>
          <a:noFill/>
        </p:spPr>
      </p:pic>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
        <p:nvSpPr>
          <p:cNvPr id="12" name="Content Placeholder 2">
            <a:extLst>
              <a:ext uri="{FF2B5EF4-FFF2-40B4-BE49-F238E27FC236}">
                <a16:creationId xmlns:a16="http://schemas.microsoft.com/office/drawing/2014/main" id="{4267BC07-7A6E-4E5A-9BB7-078C49E51C2E}"/>
              </a:ext>
            </a:extLst>
          </p:cNvPr>
          <p:cNvSpPr txBox="1">
            <a:spLocks/>
          </p:cNvSpPr>
          <p:nvPr/>
        </p:nvSpPr>
        <p:spPr>
          <a:xfrm>
            <a:off x="190775" y="0"/>
            <a:ext cx="8696667" cy="677577"/>
          </a:xfrm>
          <a:prstGeom prst="rect">
            <a:avLst/>
          </a:prstGeom>
          <a:ln>
            <a:solidFill>
              <a:schemeClr val="accent1"/>
            </a:solidFill>
          </a:ln>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GB" sz="2000" b="0" i="0" u="none" strike="noStrike" kern="1200" cap="none" spc="0" normalizeH="0" baseline="0" noProof="0" dirty="0">
                <a:ln>
                  <a:noFill/>
                </a:ln>
                <a:solidFill>
                  <a:schemeClr val="tx1"/>
                </a:solidFill>
                <a:effectLst/>
                <a:uLnTx/>
                <a:uFillTx/>
                <a:latin typeface="Helvetica"/>
                <a:ea typeface="+mn-ea"/>
                <a:cs typeface="+mn-cs"/>
              </a:rPr>
              <a:t>Finally, have a look at some work of the National Secular Society that works for equality and freedom of religion for all.</a:t>
            </a:r>
          </a:p>
          <a:p>
            <a:pPr lvl="0" algn="ctr">
              <a:spcBef>
                <a:spcPct val="20000"/>
              </a:spcBef>
              <a:defRPr/>
            </a:pPr>
            <a:r>
              <a:rPr lang="en-GB" sz="2400" dirty="0">
                <a:latin typeface="Helvetica"/>
                <a:hlinkClick r:id="rId5"/>
              </a:rPr>
              <a:t>https://www.secularism.org.uk</a:t>
            </a:r>
            <a:endParaRPr lang="en-GB" sz="2400" dirty="0">
              <a:latin typeface="Helvetica"/>
            </a:endParaRPr>
          </a:p>
          <a:p>
            <a:pPr lvl="0" algn="ctr">
              <a:spcBef>
                <a:spcPct val="20000"/>
              </a:spcBef>
              <a:defRPr/>
            </a:pPr>
            <a:endParaRPr kumimoji="0" lang="en-GB" sz="2400" b="0" i="0" u="none" strike="noStrike" kern="1200" cap="none" spc="0" normalizeH="0" baseline="0" noProof="0" dirty="0">
              <a:ln>
                <a:noFill/>
              </a:ln>
              <a:solidFill>
                <a:schemeClr val="tx1"/>
              </a:solidFill>
              <a:effectLst/>
              <a:uLnTx/>
              <a:uFillTx/>
              <a:latin typeface="Helvetica"/>
              <a:ea typeface="+mn-ea"/>
              <a:cs typeface="+mn-cs"/>
            </a:endParaRPr>
          </a:p>
        </p:txBody>
      </p:sp>
      <p:pic>
        <p:nvPicPr>
          <p:cNvPr id="1026" name="Picture 2" descr="National Secular Society - Wikidata">
            <a:extLst>
              <a:ext uri="{FF2B5EF4-FFF2-40B4-BE49-F238E27FC236}">
                <a16:creationId xmlns:a16="http://schemas.microsoft.com/office/drawing/2014/main" id="{E2B1578A-9E07-FC4D-8266-C47DE79279BD}"/>
              </a:ext>
            </a:extLst>
          </p:cNvPr>
          <p:cNvPicPr>
            <a:picLocks noGrp="1"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bwMode="auto">
          <a:xfrm>
            <a:off x="1557525" y="1407380"/>
            <a:ext cx="5678219" cy="2821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846437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2" name="Title 1"/>
          <p:cNvSpPr>
            <a:spLocks noGrp="1"/>
          </p:cNvSpPr>
          <p:nvPr>
            <p:ph type="ctrTitle"/>
          </p:nvPr>
        </p:nvSpPr>
        <p:spPr>
          <a:xfrm>
            <a:off x="355235" y="736783"/>
            <a:ext cx="8102965" cy="2216928"/>
          </a:xfrm>
          <a:ln>
            <a:solidFill>
              <a:schemeClr val="accent1"/>
            </a:solidFill>
          </a:ln>
        </p:spPr>
        <p:txBody>
          <a:bodyPr>
            <a:normAutofit fontScale="90000"/>
          </a:bodyPr>
          <a:lstStyle/>
          <a:p>
            <a:r>
              <a:rPr lang="en-GB" sz="2200" dirty="0"/>
              <a:t>The separation of religion from the State</a:t>
            </a:r>
            <a:br>
              <a:rPr lang="en-GB" sz="2200" b="0" dirty="0"/>
            </a:br>
            <a:r>
              <a:rPr lang="en-GB" sz="2200" b="0" dirty="0"/>
              <a:t>The separation of religion and politics is the foundation of secularism. It makes sure religious groups don't interfere in political decisions, and the state doesn't interfere in religious affairs.</a:t>
            </a:r>
            <a:br>
              <a:rPr lang="en-GB" sz="2000" b="0" dirty="0"/>
            </a:br>
            <a:r>
              <a:rPr lang="en-GB" sz="1800" b="0" i="1" dirty="0"/>
              <a:t>Q. What is the State?</a:t>
            </a:r>
            <a:br>
              <a:rPr lang="en-GB" sz="1800" b="0" i="1" dirty="0"/>
            </a:br>
            <a:r>
              <a:rPr lang="en-GB" sz="1800" b="0" i="1" dirty="0"/>
              <a:t>Q. Can you give an example of a political decision?</a:t>
            </a:r>
            <a:br>
              <a:rPr lang="en-GB" sz="1800" b="0" i="1" dirty="0"/>
            </a:br>
            <a:r>
              <a:rPr lang="en-GB" sz="1800" b="0" i="1" dirty="0"/>
              <a:t>Q. Why is it a good idea to keep politics and religion separate?</a:t>
            </a:r>
            <a:endParaRPr lang="en-GB" sz="1800" dirty="0"/>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1950698" y="177617"/>
            <a:ext cx="4682717" cy="432768"/>
          </a:xfrm>
          <a:prstGeom prst="rect">
            <a:avLst/>
          </a:prstGeom>
          <a:noFill/>
          <a:ln>
            <a:solidFill>
              <a:schemeClr val="accent1"/>
            </a:solidFill>
          </a:ln>
        </p:spPr>
        <p:txBody>
          <a:bodyPr wrap="square" rtlCol="0">
            <a:noAutofit/>
          </a:bodyPr>
          <a:lstStyle/>
          <a:p>
            <a:pPr algn="ctr"/>
            <a:r>
              <a:rPr lang="en-US" sz="2000" b="1" dirty="0">
                <a:latin typeface="Helvetica"/>
              </a:rPr>
              <a:t>What is secularism?</a:t>
            </a:r>
          </a:p>
        </p:txBody>
      </p:sp>
      <p:pic>
        <p:nvPicPr>
          <p:cNvPr id="15362" name="Picture 2" descr="News Journalists and the Pretense of Partisan Neutrality | MediaVillage"/>
          <p:cNvPicPr>
            <a:picLocks noChangeAspect="1" noChangeArrowheads="1"/>
          </p:cNvPicPr>
          <p:nvPr/>
        </p:nvPicPr>
        <p:blipFill>
          <a:blip r:embed="rId5"/>
          <a:srcRect/>
          <a:stretch>
            <a:fillRect/>
          </a:stretch>
        </p:blipFill>
        <p:spPr bwMode="auto">
          <a:xfrm>
            <a:off x="2576641" y="2953711"/>
            <a:ext cx="3169432" cy="2189789"/>
          </a:xfrm>
          <a:prstGeom prst="rect">
            <a:avLst/>
          </a:prstGeom>
          <a:noFill/>
        </p:spPr>
      </p:pic>
    </p:spTree>
    <p:extLst>
      <p:ext uri="{BB962C8B-B14F-4D97-AF65-F5344CB8AC3E}">
        <p14:creationId xmlns:p14="http://schemas.microsoft.com/office/powerpoint/2010/main" val="22406756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11832"/>
            <a:ext cx="9150513" cy="4630616"/>
          </a:xfrm>
          <a:prstGeom prst="rect">
            <a:avLst/>
          </a:prstGeom>
          <a:noFill/>
        </p:spPr>
      </p:pic>
      <p:sp>
        <p:nvSpPr>
          <p:cNvPr id="2" name="Title 1"/>
          <p:cNvSpPr>
            <a:spLocks noGrp="1"/>
          </p:cNvSpPr>
          <p:nvPr>
            <p:ph type="ctrTitle"/>
          </p:nvPr>
        </p:nvSpPr>
        <p:spPr>
          <a:xfrm>
            <a:off x="96065" y="499960"/>
            <a:ext cx="8968994" cy="3006337"/>
          </a:xfrm>
          <a:ln>
            <a:solidFill>
              <a:schemeClr val="accent1"/>
            </a:solidFill>
          </a:ln>
        </p:spPr>
        <p:txBody>
          <a:bodyPr>
            <a:normAutofit fontScale="90000"/>
          </a:bodyPr>
          <a:lstStyle/>
          <a:p>
            <a:pPr lvl="0" fontAlgn="base"/>
            <a:r>
              <a:rPr lang="en-GB" sz="1800" b="0" dirty="0"/>
              <a:t>Simply because when the state promotes one religion over another (by giving it a special position of importance), it creates a </a:t>
            </a:r>
            <a:r>
              <a:rPr lang="en-GB" sz="1800" i="1" dirty="0"/>
              <a:t>privilege</a:t>
            </a:r>
            <a:r>
              <a:rPr lang="en-GB" sz="1800" b="0" dirty="0"/>
              <a:t> for it and at the same time it indirectly discriminates towards the other religions </a:t>
            </a:r>
            <a:r>
              <a:rPr lang="en-GB" sz="1800" b="0" i="1" dirty="0"/>
              <a:t>or those without religion </a:t>
            </a:r>
            <a:r>
              <a:rPr lang="en-GB" sz="1800" b="0" dirty="0"/>
              <a:t>who don’t get the same treatment. </a:t>
            </a:r>
            <a:br>
              <a:rPr lang="en-GB" sz="1800" b="0" dirty="0"/>
            </a:br>
            <a:br>
              <a:rPr lang="en-GB" sz="1800" b="0" dirty="0"/>
            </a:br>
            <a:r>
              <a:rPr lang="en-GB" sz="1800" b="0" dirty="0"/>
              <a:t>Secularism is a commitment to </a:t>
            </a:r>
            <a:r>
              <a:rPr lang="en-GB" sz="1800" dirty="0"/>
              <a:t>equality of religion or belief </a:t>
            </a:r>
            <a:r>
              <a:rPr lang="en-GB" sz="1800" b="0" dirty="0"/>
              <a:t>that can only happen if the State commits to neutrality and separation of the Church and the State. </a:t>
            </a:r>
            <a:br>
              <a:rPr lang="en-GB" sz="1800" b="0" dirty="0"/>
            </a:br>
            <a:br>
              <a:rPr lang="en-GB" sz="1800" b="0" dirty="0"/>
            </a:br>
            <a:r>
              <a:rPr lang="en-GB" sz="1800" b="0" i="1" dirty="0"/>
              <a:t>Q. Can you explain what privilege is?</a:t>
            </a:r>
            <a:br>
              <a:rPr lang="en-GB" sz="1800" b="0" i="1" dirty="0"/>
            </a:br>
            <a:r>
              <a:rPr lang="en-GB" sz="1800" b="0" i="1" dirty="0"/>
              <a:t>Q. What does ‘commit to neutrality’ mean?</a:t>
            </a:r>
            <a:br>
              <a:rPr lang="en-GB" sz="1800" b="0" i="1" dirty="0"/>
            </a:br>
            <a:r>
              <a:rPr lang="en-GB" sz="1800" b="0" i="1" dirty="0"/>
              <a:t>Q. Why might it be problematic to give one religious group privilege?</a:t>
            </a:r>
            <a:endParaRPr lang="en-GB" sz="1800" dirty="0"/>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911541" y="1"/>
            <a:ext cx="7315200" cy="407861"/>
          </a:xfrm>
          <a:prstGeom prst="rect">
            <a:avLst/>
          </a:prstGeom>
          <a:noFill/>
          <a:ln>
            <a:solidFill>
              <a:schemeClr val="accent1"/>
            </a:solidFill>
          </a:ln>
        </p:spPr>
        <p:txBody>
          <a:bodyPr wrap="square" rtlCol="0">
            <a:noAutofit/>
          </a:bodyPr>
          <a:lstStyle/>
          <a:p>
            <a:pPr algn="ctr"/>
            <a:r>
              <a:rPr lang="en-US" b="1" dirty="0">
                <a:latin typeface="Helvetica"/>
              </a:rPr>
              <a:t>Why Should the State not Favour one Religion Over Another?</a:t>
            </a:r>
          </a:p>
        </p:txBody>
      </p:sp>
      <p:pic>
        <p:nvPicPr>
          <p:cNvPr id="14340" name="Picture 4" descr="How Religious Teachings in Public Schools Violates Human Rights: Joint  Presentation Before Argentina&amp;#39;s Supreme Court - CCLA"/>
          <p:cNvPicPr>
            <a:picLocks noChangeAspect="1" noChangeArrowheads="1"/>
          </p:cNvPicPr>
          <p:nvPr/>
        </p:nvPicPr>
        <p:blipFill>
          <a:blip r:embed="rId5"/>
          <a:srcRect/>
          <a:stretch>
            <a:fillRect/>
          </a:stretch>
        </p:blipFill>
        <p:spPr bwMode="auto">
          <a:xfrm>
            <a:off x="2818422" y="3579871"/>
            <a:ext cx="2795663" cy="1463698"/>
          </a:xfrm>
          <a:prstGeom prst="rect">
            <a:avLst/>
          </a:prstGeom>
          <a:noFill/>
        </p:spPr>
      </p:pic>
    </p:spTree>
    <p:extLst>
      <p:ext uri="{BB962C8B-B14F-4D97-AF65-F5344CB8AC3E}">
        <p14:creationId xmlns:p14="http://schemas.microsoft.com/office/powerpoint/2010/main" val="22406756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2" name="Title 1"/>
          <p:cNvSpPr>
            <a:spLocks noGrp="1"/>
          </p:cNvSpPr>
          <p:nvPr>
            <p:ph type="ctrTitle"/>
          </p:nvPr>
        </p:nvSpPr>
        <p:spPr>
          <a:xfrm>
            <a:off x="306575" y="631528"/>
            <a:ext cx="8534818" cy="3670757"/>
          </a:xfrm>
          <a:ln>
            <a:solidFill>
              <a:schemeClr val="accent1"/>
            </a:solidFill>
          </a:ln>
        </p:spPr>
        <p:txBody>
          <a:bodyPr>
            <a:normAutofit/>
          </a:bodyPr>
          <a:lstStyle/>
          <a:p>
            <a:pPr lvl="0" fontAlgn="base"/>
            <a:r>
              <a:rPr lang="en-GB" sz="1800" b="0" dirty="0"/>
              <a:t>Secularism is not the same as atheism. It does not want to remove religion from the public space. It wants religious people and organisations to participate in the public space on a </a:t>
            </a:r>
            <a:r>
              <a:rPr lang="en-GB" sz="1800" b="0" i="1" dirty="0"/>
              <a:t>level playing field </a:t>
            </a:r>
            <a:r>
              <a:rPr lang="en-GB" sz="1800" b="0" dirty="0"/>
              <a:t>without any group receiving special privileges and for this reason </a:t>
            </a:r>
            <a:r>
              <a:rPr lang="en-GB" sz="1800" dirty="0"/>
              <a:t>both </a:t>
            </a:r>
            <a:r>
              <a:rPr lang="en-GB" sz="1800" b="0" dirty="0"/>
              <a:t>atheists and followers of a religion can both be secularist. </a:t>
            </a:r>
            <a:br>
              <a:rPr lang="en-GB" sz="1800" b="0" dirty="0"/>
            </a:br>
            <a:br>
              <a:rPr lang="en-GB" sz="1800" b="0" dirty="0"/>
            </a:br>
            <a:r>
              <a:rPr lang="en-GB" sz="1800" b="0" i="1" dirty="0"/>
              <a:t>Q. What is atheism?</a:t>
            </a:r>
            <a:br>
              <a:rPr lang="en-GB" sz="1800" b="0" i="1" dirty="0"/>
            </a:br>
            <a:r>
              <a:rPr lang="en-GB" sz="1800" b="0" i="1" dirty="0"/>
              <a:t>Q. What does the metaphor, a ‘level playing field’ mean?</a:t>
            </a:r>
            <a:br>
              <a:rPr lang="en-GB" sz="1800" b="0" dirty="0"/>
            </a:br>
            <a:br>
              <a:rPr lang="en-GB" sz="1800" b="0" dirty="0"/>
            </a:br>
            <a:r>
              <a:rPr lang="en-GB" sz="1800" b="0" dirty="0"/>
              <a:t>In order for that to happen, </a:t>
            </a:r>
            <a:r>
              <a:rPr lang="en-GB" sz="1800" dirty="0"/>
              <a:t>3 principles of secularism </a:t>
            </a:r>
            <a:r>
              <a:rPr lang="en-GB" sz="1800" b="0" dirty="0"/>
              <a:t>need to be met. </a:t>
            </a:r>
            <a:endParaRPr lang="en-GB" sz="1800" dirty="0"/>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052466" y="111833"/>
            <a:ext cx="4515164" cy="348656"/>
          </a:xfrm>
          <a:prstGeom prst="rect">
            <a:avLst/>
          </a:prstGeom>
          <a:noFill/>
          <a:ln>
            <a:solidFill>
              <a:schemeClr val="accent1"/>
            </a:solidFill>
          </a:ln>
        </p:spPr>
        <p:txBody>
          <a:bodyPr wrap="square" rtlCol="0">
            <a:noAutofit/>
          </a:bodyPr>
          <a:lstStyle/>
          <a:p>
            <a:pPr algn="ctr"/>
            <a:r>
              <a:rPr lang="en-US" b="1" dirty="0">
                <a:latin typeface="Helvetica"/>
              </a:rPr>
              <a:t>What secularism isn’t?</a:t>
            </a:r>
          </a:p>
        </p:txBody>
      </p:sp>
    </p:spTree>
    <p:extLst>
      <p:ext uri="{BB962C8B-B14F-4D97-AF65-F5344CB8AC3E}">
        <p14:creationId xmlns:p14="http://schemas.microsoft.com/office/powerpoint/2010/main" val="22406756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0"/>
            <a:ext cx="9150513" cy="4630616"/>
          </a:xfrm>
          <a:prstGeom prst="rect">
            <a:avLst/>
          </a:prstGeom>
          <a:noFill/>
        </p:spPr>
      </p:pic>
      <p:sp>
        <p:nvSpPr>
          <p:cNvPr id="2" name="Title 1"/>
          <p:cNvSpPr>
            <a:spLocks noGrp="1"/>
          </p:cNvSpPr>
          <p:nvPr>
            <p:ph type="ctrTitle"/>
          </p:nvPr>
        </p:nvSpPr>
        <p:spPr>
          <a:xfrm>
            <a:off x="434176" y="638106"/>
            <a:ext cx="8024024" cy="3545767"/>
          </a:xfrm>
          <a:ln>
            <a:solidFill>
              <a:schemeClr val="accent1"/>
            </a:solidFill>
          </a:ln>
        </p:spPr>
        <p:txBody>
          <a:bodyPr>
            <a:normAutofit/>
          </a:bodyPr>
          <a:lstStyle/>
          <a:p>
            <a:pPr lvl="0" fontAlgn="base"/>
            <a:r>
              <a:rPr lang="en-GB" sz="2400" dirty="0"/>
              <a:t>1. Separation </a:t>
            </a:r>
            <a:br>
              <a:rPr lang="en-GB" sz="2400" dirty="0"/>
            </a:br>
            <a:br>
              <a:rPr lang="en-GB" sz="2400" dirty="0"/>
            </a:br>
            <a:r>
              <a:rPr lang="en-GB" sz="2400" dirty="0"/>
              <a:t>2. Freedom </a:t>
            </a:r>
            <a:br>
              <a:rPr lang="en-GB" sz="2400" dirty="0"/>
            </a:br>
            <a:br>
              <a:rPr lang="en-GB" sz="2400" dirty="0"/>
            </a:br>
            <a:r>
              <a:rPr lang="en-GB" sz="2400" dirty="0"/>
              <a:t>3. Equality </a:t>
            </a:r>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1670919" y="98676"/>
            <a:ext cx="4817772" cy="399875"/>
          </a:xfrm>
          <a:prstGeom prst="rect">
            <a:avLst/>
          </a:prstGeom>
          <a:noFill/>
          <a:ln>
            <a:solidFill>
              <a:schemeClr val="accent1"/>
            </a:solidFill>
          </a:ln>
        </p:spPr>
        <p:txBody>
          <a:bodyPr wrap="square" rtlCol="0">
            <a:noAutofit/>
          </a:bodyPr>
          <a:lstStyle/>
          <a:p>
            <a:pPr algn="ctr"/>
            <a:r>
              <a:rPr lang="en-US" b="1" dirty="0">
                <a:latin typeface="Helvetica"/>
              </a:rPr>
              <a:t>What are the 3 principles of secularism?</a:t>
            </a:r>
          </a:p>
        </p:txBody>
      </p:sp>
      <p:pic>
        <p:nvPicPr>
          <p:cNvPr id="7" name="Picture 4" descr="How Religious Teachings in Public Schools Violates Human Rights: Joint  Presentation Before Argentina&amp;#39;s Supreme Court - CCLA"/>
          <p:cNvPicPr>
            <a:picLocks noChangeAspect="1" noChangeArrowheads="1"/>
          </p:cNvPicPr>
          <p:nvPr/>
        </p:nvPicPr>
        <p:blipFill>
          <a:blip r:embed="rId5"/>
          <a:srcRect/>
          <a:stretch>
            <a:fillRect/>
          </a:stretch>
        </p:blipFill>
        <p:spPr bwMode="auto">
          <a:xfrm>
            <a:off x="5473244" y="882592"/>
            <a:ext cx="2875265" cy="1505374"/>
          </a:xfrm>
          <a:prstGeom prst="rect">
            <a:avLst/>
          </a:prstGeom>
          <a:noFill/>
        </p:spPr>
      </p:pic>
      <p:pic>
        <p:nvPicPr>
          <p:cNvPr id="11266" name="Picture 2" descr="CHURCH &amp;amp; STATE | If You Want Social Justice, Work For Church-State  Separation - TheHumanist.com"/>
          <p:cNvPicPr>
            <a:picLocks noChangeAspect="1" noChangeArrowheads="1"/>
          </p:cNvPicPr>
          <p:nvPr/>
        </p:nvPicPr>
        <p:blipFill>
          <a:blip r:embed="rId6"/>
          <a:srcRect/>
          <a:stretch>
            <a:fillRect/>
          </a:stretch>
        </p:blipFill>
        <p:spPr bwMode="auto">
          <a:xfrm>
            <a:off x="567546" y="769398"/>
            <a:ext cx="2474874" cy="1618568"/>
          </a:xfrm>
          <a:prstGeom prst="rect">
            <a:avLst/>
          </a:prstGeom>
          <a:noFill/>
        </p:spPr>
      </p:pic>
      <p:pic>
        <p:nvPicPr>
          <p:cNvPr id="11268" name="Picture 4" descr="Freedom of Religion &amp;amp; Belief - EEA"/>
          <p:cNvPicPr>
            <a:picLocks noChangeAspect="1" noChangeArrowheads="1"/>
          </p:cNvPicPr>
          <p:nvPr/>
        </p:nvPicPr>
        <p:blipFill>
          <a:blip r:embed="rId7"/>
          <a:srcRect/>
          <a:stretch>
            <a:fillRect/>
          </a:stretch>
        </p:blipFill>
        <p:spPr bwMode="auto">
          <a:xfrm>
            <a:off x="2552363" y="3433360"/>
            <a:ext cx="4067897" cy="1716653"/>
          </a:xfrm>
          <a:prstGeom prst="rect">
            <a:avLst/>
          </a:prstGeom>
          <a:noFill/>
        </p:spPr>
      </p:pic>
    </p:spTree>
    <p:extLst>
      <p:ext uri="{BB962C8B-B14F-4D97-AF65-F5344CB8AC3E}">
        <p14:creationId xmlns:p14="http://schemas.microsoft.com/office/powerpoint/2010/main" val="224067563"/>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3" name="Content Placeholder 2">
            <a:extLst>
              <a:ext uri="{FF2B5EF4-FFF2-40B4-BE49-F238E27FC236}">
                <a16:creationId xmlns:a16="http://schemas.microsoft.com/office/drawing/2014/main" id="{9B443231-91BB-4E20-8CFE-22035358603B}"/>
              </a:ext>
            </a:extLst>
          </p:cNvPr>
          <p:cNvSpPr>
            <a:spLocks noGrp="1"/>
          </p:cNvSpPr>
          <p:nvPr>
            <p:ph idx="1"/>
          </p:nvPr>
        </p:nvSpPr>
        <p:spPr>
          <a:xfrm>
            <a:off x="457200" y="342078"/>
            <a:ext cx="8229600" cy="2637946"/>
          </a:xfrm>
          <a:ln>
            <a:solidFill>
              <a:schemeClr val="accent1"/>
            </a:solidFill>
          </a:ln>
        </p:spPr>
        <p:txBody>
          <a:bodyPr anchor="ctr">
            <a:normAutofit/>
          </a:bodyPr>
          <a:lstStyle/>
          <a:p>
            <a:pPr marL="0" indent="0" algn="ctr">
              <a:buNone/>
            </a:pPr>
            <a:r>
              <a:rPr lang="en-US" b="1" dirty="0"/>
              <a:t>1. </a:t>
            </a:r>
            <a:r>
              <a:rPr lang="en-US" dirty="0"/>
              <a:t>The</a:t>
            </a:r>
            <a:r>
              <a:rPr lang="en-US" b="1" dirty="0"/>
              <a:t> Separation</a:t>
            </a:r>
            <a:r>
              <a:rPr lang="en-US" dirty="0"/>
              <a:t> of religious groups from the state and a public sphere where religion may participate, but not dominate.</a:t>
            </a:r>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
        <p:nvSpPr>
          <p:cNvPr id="7" name="TextBox 6"/>
          <p:cNvSpPr txBox="1"/>
          <p:nvPr/>
        </p:nvSpPr>
        <p:spPr>
          <a:xfrm>
            <a:off x="1960369" y="498551"/>
            <a:ext cx="4817772" cy="399875"/>
          </a:xfrm>
          <a:prstGeom prst="rect">
            <a:avLst/>
          </a:prstGeom>
          <a:noFill/>
          <a:ln>
            <a:solidFill>
              <a:schemeClr val="accent1"/>
            </a:solidFill>
          </a:ln>
        </p:spPr>
        <p:txBody>
          <a:bodyPr wrap="square" rtlCol="0">
            <a:noAutofit/>
          </a:bodyPr>
          <a:lstStyle/>
          <a:p>
            <a:pPr algn="ctr"/>
            <a:r>
              <a:rPr lang="en-US" b="1" dirty="0">
                <a:latin typeface="Helvetica"/>
              </a:rPr>
              <a:t>What are the 3 principles of secularism?</a:t>
            </a:r>
          </a:p>
        </p:txBody>
      </p:sp>
      <p:pic>
        <p:nvPicPr>
          <p:cNvPr id="8" name="Picture 2" descr="CHURCH &amp;amp; STATE | If You Want Social Justice, Work For Church-State  Separation - TheHumanist.com"/>
          <p:cNvPicPr>
            <a:picLocks noChangeAspect="1" noChangeArrowheads="1"/>
          </p:cNvPicPr>
          <p:nvPr/>
        </p:nvPicPr>
        <p:blipFill>
          <a:blip r:embed="rId5"/>
          <a:srcRect/>
          <a:stretch>
            <a:fillRect/>
          </a:stretch>
        </p:blipFill>
        <p:spPr bwMode="auto">
          <a:xfrm>
            <a:off x="3267789" y="2690296"/>
            <a:ext cx="2474874" cy="1618568"/>
          </a:xfrm>
          <a:prstGeom prst="rect">
            <a:avLst/>
          </a:prstGeom>
          <a:noFill/>
        </p:spPr>
      </p:pic>
    </p:spTree>
    <p:extLst>
      <p:ext uri="{BB962C8B-B14F-4D97-AF65-F5344CB8AC3E}">
        <p14:creationId xmlns:p14="http://schemas.microsoft.com/office/powerpoint/2010/main" val="94365795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3" name="Content Placeholder 2">
            <a:extLst>
              <a:ext uri="{FF2B5EF4-FFF2-40B4-BE49-F238E27FC236}">
                <a16:creationId xmlns:a16="http://schemas.microsoft.com/office/drawing/2014/main" id="{9B443231-91BB-4E20-8CFE-22035358603B}"/>
              </a:ext>
            </a:extLst>
          </p:cNvPr>
          <p:cNvSpPr>
            <a:spLocks noGrp="1"/>
          </p:cNvSpPr>
          <p:nvPr>
            <p:ph idx="1"/>
          </p:nvPr>
        </p:nvSpPr>
        <p:spPr>
          <a:xfrm>
            <a:off x="457200" y="1"/>
            <a:ext cx="8229600" cy="2993179"/>
          </a:xfrm>
        </p:spPr>
        <p:txBody>
          <a:bodyPr anchor="ctr">
            <a:normAutofit/>
          </a:bodyPr>
          <a:lstStyle/>
          <a:p>
            <a:pPr marL="0" indent="0">
              <a:buNone/>
            </a:pPr>
            <a:r>
              <a:rPr lang="en-US" b="1" dirty="0"/>
              <a:t>2. Freedom</a:t>
            </a:r>
            <a:r>
              <a:rPr lang="en-US" dirty="0"/>
              <a:t> to practice your faith or beliefs without harming </a:t>
            </a:r>
            <a:r>
              <a:rPr lang="en-GB" dirty="0"/>
              <a:t>others</a:t>
            </a:r>
            <a:r>
              <a:rPr lang="en-US" dirty="0"/>
              <a:t>, or to change it or not have one, according to your conscience.</a:t>
            </a:r>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
        <p:nvSpPr>
          <p:cNvPr id="7" name="TextBox 6"/>
          <p:cNvSpPr txBox="1"/>
          <p:nvPr/>
        </p:nvSpPr>
        <p:spPr>
          <a:xfrm>
            <a:off x="1927477" y="197353"/>
            <a:ext cx="4817772" cy="399875"/>
          </a:xfrm>
          <a:prstGeom prst="rect">
            <a:avLst/>
          </a:prstGeom>
          <a:noFill/>
          <a:ln>
            <a:solidFill>
              <a:schemeClr val="accent1"/>
            </a:solidFill>
          </a:ln>
        </p:spPr>
        <p:txBody>
          <a:bodyPr wrap="square" rtlCol="0">
            <a:noAutofit/>
          </a:bodyPr>
          <a:lstStyle/>
          <a:p>
            <a:pPr algn="ctr"/>
            <a:r>
              <a:rPr lang="en-US" b="1" dirty="0">
                <a:latin typeface="Helvetica"/>
              </a:rPr>
              <a:t>What are the 3 principles of secularism?</a:t>
            </a:r>
          </a:p>
        </p:txBody>
      </p:sp>
      <p:pic>
        <p:nvPicPr>
          <p:cNvPr id="7170" name="Picture 2" descr="Freedom of Religion &amp;amp; Belief - EEA"/>
          <p:cNvPicPr>
            <a:picLocks noChangeAspect="1" noChangeArrowheads="1"/>
          </p:cNvPicPr>
          <p:nvPr/>
        </p:nvPicPr>
        <p:blipFill>
          <a:blip r:embed="rId5"/>
          <a:srcRect/>
          <a:stretch>
            <a:fillRect/>
          </a:stretch>
        </p:blipFill>
        <p:spPr bwMode="auto">
          <a:xfrm>
            <a:off x="2035914" y="2659099"/>
            <a:ext cx="4423818" cy="1866852"/>
          </a:xfrm>
          <a:prstGeom prst="rect">
            <a:avLst/>
          </a:prstGeom>
          <a:noFill/>
        </p:spPr>
      </p:pic>
    </p:spTree>
    <p:extLst>
      <p:ext uri="{BB962C8B-B14F-4D97-AF65-F5344CB8AC3E}">
        <p14:creationId xmlns:p14="http://schemas.microsoft.com/office/powerpoint/2010/main" val="3933780269"/>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3" name="Content Placeholder 2">
            <a:extLst>
              <a:ext uri="{FF2B5EF4-FFF2-40B4-BE49-F238E27FC236}">
                <a16:creationId xmlns:a16="http://schemas.microsoft.com/office/drawing/2014/main" id="{9B443231-91BB-4E20-8CFE-22035358603B}"/>
              </a:ext>
            </a:extLst>
          </p:cNvPr>
          <p:cNvSpPr>
            <a:spLocks noGrp="1"/>
          </p:cNvSpPr>
          <p:nvPr>
            <p:ph idx="1"/>
          </p:nvPr>
        </p:nvSpPr>
        <p:spPr>
          <a:xfrm>
            <a:off x="269715" y="1"/>
            <a:ext cx="8417085" cy="3130924"/>
          </a:xfrm>
        </p:spPr>
        <p:txBody>
          <a:bodyPr anchor="ctr">
            <a:normAutofit/>
          </a:bodyPr>
          <a:lstStyle/>
          <a:p>
            <a:pPr marL="0" indent="0" algn="ctr">
              <a:buNone/>
            </a:pPr>
            <a:r>
              <a:rPr lang="en-US" b="1" dirty="0"/>
              <a:t>3. Equality</a:t>
            </a:r>
            <a:r>
              <a:rPr lang="en-US" dirty="0"/>
              <a:t>, so that your religious beliefs or lack of them doesn’t put others at an advantage or a disadvantage.</a:t>
            </a:r>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
        <p:nvSpPr>
          <p:cNvPr id="7" name="TextBox 6"/>
          <p:cNvSpPr txBox="1"/>
          <p:nvPr/>
        </p:nvSpPr>
        <p:spPr>
          <a:xfrm>
            <a:off x="1973526" y="157882"/>
            <a:ext cx="4817772" cy="399875"/>
          </a:xfrm>
          <a:prstGeom prst="rect">
            <a:avLst/>
          </a:prstGeom>
          <a:noFill/>
          <a:ln>
            <a:solidFill>
              <a:schemeClr val="accent1"/>
            </a:solidFill>
          </a:ln>
        </p:spPr>
        <p:txBody>
          <a:bodyPr wrap="square" rtlCol="0">
            <a:noAutofit/>
          </a:bodyPr>
          <a:lstStyle/>
          <a:p>
            <a:pPr algn="ctr"/>
            <a:r>
              <a:rPr lang="en-US" b="1" dirty="0">
                <a:latin typeface="Helvetica"/>
              </a:rPr>
              <a:t>What are the 3 principles of secularism?</a:t>
            </a:r>
          </a:p>
        </p:txBody>
      </p:sp>
      <p:pic>
        <p:nvPicPr>
          <p:cNvPr id="8" name="Picture 4" descr="How Religious Teachings in Public Schools Violates Human Rights: Joint  Presentation Before Argentina&amp;#39;s Supreme Court - CCLA"/>
          <p:cNvPicPr>
            <a:picLocks noChangeAspect="1" noChangeArrowheads="1"/>
          </p:cNvPicPr>
          <p:nvPr/>
        </p:nvPicPr>
        <p:blipFill>
          <a:blip r:embed="rId5"/>
          <a:srcRect/>
          <a:stretch>
            <a:fillRect/>
          </a:stretch>
        </p:blipFill>
        <p:spPr bwMode="auto">
          <a:xfrm>
            <a:off x="3022354" y="2677014"/>
            <a:ext cx="2795663" cy="1463698"/>
          </a:xfrm>
          <a:prstGeom prst="rect">
            <a:avLst/>
          </a:prstGeom>
          <a:noFill/>
        </p:spPr>
      </p:pic>
    </p:spTree>
    <p:extLst>
      <p:ext uri="{BB962C8B-B14F-4D97-AF65-F5344CB8AC3E}">
        <p14:creationId xmlns:p14="http://schemas.microsoft.com/office/powerpoint/2010/main" val="31418768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2" name="Title 1"/>
          <p:cNvSpPr>
            <a:spLocks noGrp="1"/>
          </p:cNvSpPr>
          <p:nvPr>
            <p:ph type="title"/>
          </p:nvPr>
        </p:nvSpPr>
        <p:spPr>
          <a:ln>
            <a:solidFill>
              <a:schemeClr val="accent1"/>
            </a:solidFill>
          </a:ln>
        </p:spPr>
        <p:txBody>
          <a:bodyPr>
            <a:noAutofit/>
          </a:bodyPr>
          <a:lstStyle/>
          <a:p>
            <a:r>
              <a:rPr lang="en-US" sz="4400" b="1" dirty="0">
                <a:solidFill>
                  <a:srgbClr val="00A6E6"/>
                </a:solidFill>
                <a:latin typeface="Helvetica"/>
              </a:rPr>
              <a:t>Why Does </a:t>
            </a:r>
            <a:r>
              <a:rPr lang="en-US" sz="4400" dirty="0">
                <a:solidFill>
                  <a:srgbClr val="00A6E6"/>
                </a:solidFill>
              </a:rPr>
              <a:t>S</a:t>
            </a:r>
            <a:r>
              <a:rPr lang="en-US" sz="4400" b="1" dirty="0">
                <a:solidFill>
                  <a:srgbClr val="00A6E6"/>
                </a:solidFill>
                <a:latin typeface="Helvetica"/>
              </a:rPr>
              <a:t>ecularism </a:t>
            </a:r>
            <a:r>
              <a:rPr lang="en-US" sz="4400" dirty="0">
                <a:solidFill>
                  <a:srgbClr val="00A6E6"/>
                </a:solidFill>
              </a:rPr>
              <a:t>M</a:t>
            </a:r>
            <a:r>
              <a:rPr lang="en-US" sz="4400" b="1" dirty="0">
                <a:solidFill>
                  <a:srgbClr val="00A6E6"/>
                </a:solidFill>
                <a:latin typeface="Helvetica"/>
              </a:rPr>
              <a:t>atter?</a:t>
            </a:r>
          </a:p>
        </p:txBody>
      </p:sp>
      <p:sp>
        <p:nvSpPr>
          <p:cNvPr id="3" name="Content Placeholder 2">
            <a:extLst>
              <a:ext uri="{FF2B5EF4-FFF2-40B4-BE49-F238E27FC236}">
                <a16:creationId xmlns:a16="http://schemas.microsoft.com/office/drawing/2014/main" id="{4267BC07-7A6E-4E5A-9BB7-078C49E51C2E}"/>
              </a:ext>
            </a:extLst>
          </p:cNvPr>
          <p:cNvSpPr>
            <a:spLocks noGrp="1"/>
          </p:cNvSpPr>
          <p:nvPr>
            <p:ph idx="1"/>
          </p:nvPr>
        </p:nvSpPr>
        <p:spPr>
          <a:xfrm>
            <a:off x="309186" y="1208102"/>
            <a:ext cx="8377614" cy="2378508"/>
          </a:xfrm>
          <a:ln>
            <a:solidFill>
              <a:schemeClr val="accent1"/>
            </a:solidFill>
          </a:ln>
        </p:spPr>
        <p:txBody>
          <a:bodyPr anchor="ctr">
            <a:normAutofit fontScale="40000" lnSpcReduction="20000"/>
          </a:bodyPr>
          <a:lstStyle/>
          <a:p>
            <a:pPr marL="0" indent="0" algn="ctr">
              <a:buNone/>
            </a:pPr>
            <a:endParaRPr lang="en-GB" sz="2700" dirty="0"/>
          </a:p>
          <a:p>
            <a:pPr marL="0" indent="0" algn="ctr">
              <a:buNone/>
            </a:pPr>
            <a:r>
              <a:rPr lang="en-GB" sz="4200" dirty="0"/>
              <a:t>In a modern, pluralist society such as the UK, it is important that everyone feels their viewpoints are listened to and people feel that they are treated equally. Secularists believe that ,just because you believe in a certain religion, you should not be given advantages via the State.</a:t>
            </a:r>
          </a:p>
          <a:p>
            <a:pPr marL="0" indent="0" algn="ctr">
              <a:buNone/>
            </a:pPr>
            <a:endParaRPr lang="en-GB" sz="4200" dirty="0"/>
          </a:p>
          <a:p>
            <a:pPr marL="0" indent="0" algn="ctr">
              <a:buNone/>
            </a:pPr>
            <a:r>
              <a:rPr lang="en-GB" sz="4200" i="1" dirty="0"/>
              <a:t>Q. What does pluralist mean?</a:t>
            </a:r>
          </a:p>
          <a:p>
            <a:pPr marL="0" indent="0" algn="ctr">
              <a:buNone/>
            </a:pPr>
            <a:r>
              <a:rPr lang="en-GB" sz="4200" i="1" dirty="0"/>
              <a:t>Q. Think about a time that you were treated unfairly – how did it feel?</a:t>
            </a:r>
          </a:p>
          <a:p>
            <a:pPr marL="0" indent="0" algn="ctr">
              <a:buNone/>
            </a:pPr>
            <a:r>
              <a:rPr lang="en-GB" sz="4200" i="1" dirty="0"/>
              <a:t>Q. Why is it important that individuals and groups within society don’t feel unfairly treated?</a:t>
            </a:r>
          </a:p>
          <a:p>
            <a:pPr marL="0" indent="0" algn="ctr">
              <a:buNone/>
            </a:pPr>
            <a:endParaRPr lang="en-GB" sz="2700" dirty="0"/>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Tree>
    <p:extLst>
      <p:ext uri="{BB962C8B-B14F-4D97-AF65-F5344CB8AC3E}">
        <p14:creationId xmlns:p14="http://schemas.microsoft.com/office/powerpoint/2010/main" val="3052936315"/>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25241B9C8DD9249B714D8777F6D6280" ma:contentTypeVersion="9" ma:contentTypeDescription="Create a new document." ma:contentTypeScope="" ma:versionID="a66f4f8113110f0427e162aefb92d93f">
  <xsd:schema xmlns:xsd="http://www.w3.org/2001/XMLSchema" xmlns:xs="http://www.w3.org/2001/XMLSchema" xmlns:p="http://schemas.microsoft.com/office/2006/metadata/properties" xmlns:ns2="23675736-5309-4c8f-b943-bcff953af2fd" xmlns:ns3="869b221a-0216-413a-8410-439dfb06457d" targetNamespace="http://schemas.microsoft.com/office/2006/metadata/properties" ma:root="true" ma:fieldsID="4fd603fe4f5661d6efc8b236e38ce44e" ns2:_="" ns3:_="">
    <xsd:import namespace="23675736-5309-4c8f-b943-bcff953af2fd"/>
    <xsd:import namespace="869b221a-0216-413a-8410-439dfb06457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675736-5309-4c8f-b943-bcff953af2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69b221a-0216-413a-8410-439dfb06457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4645264-031E-4135-89BC-8F738C77A2BC}">
  <ds:schemaRefs>
    <ds:schemaRef ds:uri="http://schemas.microsoft.com/sharepoint/v3/contenttype/forms"/>
  </ds:schemaRefs>
</ds:datastoreItem>
</file>

<file path=customXml/itemProps2.xml><?xml version="1.0" encoding="utf-8"?>
<ds:datastoreItem xmlns:ds="http://schemas.openxmlformats.org/officeDocument/2006/customXml" ds:itemID="{D2547A59-31D1-41A7-B3AB-8595280A08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675736-5309-4c8f-b943-bcff953af2fd"/>
    <ds:schemaRef ds:uri="869b221a-0216-413a-8410-439dfb0645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0F98A8-9DDA-4E16-961E-822A7CE0D8FD}">
  <ds:schemaRefs>
    <ds:schemaRef ds:uri="http://schemas.microsoft.com/office/infopath/2007/PartnerControls"/>
    <ds:schemaRef ds:uri="23675736-5309-4c8f-b943-bcff953af2fd"/>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790</TotalTime>
  <Words>683</Words>
  <Application>Microsoft Macintosh PowerPoint</Application>
  <PresentationFormat>On-screen Show (16:9)</PresentationFormat>
  <Paragraphs>38</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Helvetica</vt:lpstr>
      <vt:lpstr>Office Theme</vt:lpstr>
      <vt:lpstr>What is secularism?</vt:lpstr>
      <vt:lpstr>The separation of religion from the State The separation of religion and politics is the foundation of secularism. It makes sure religious groups don't interfere in political decisions, and the state doesn't interfere in religious affairs. Q. What is the State? Q. Can you give an example of a political decision? Q. Why is it a good idea to keep politics and religion separate?</vt:lpstr>
      <vt:lpstr>Simply because when the state promotes one religion over another (by giving it a special position of importance), it creates a privilege for it and at the same time it indirectly discriminates towards the other religions or those without religion who don’t get the same treatment.   Secularism is a commitment to equality of religion or belief that can only happen if the State commits to neutrality and separation of the Church and the State.   Q. Can you explain what privilege is? Q. What does ‘commit to neutrality’ mean? Q. Why might it be problematic to give one religious group privilege?</vt:lpstr>
      <vt:lpstr>Secularism is not the same as atheism. It does not want to remove religion from the public space. It wants religious people and organisations to participate in the public space on a level playing field without any group receiving special privileges and for this reason both atheists and followers of a religion can both be secularist.   Q. What is atheism? Q. What does the metaphor, a ‘level playing field’ mean?  In order for that to happen, 3 principles of secularism need to be met. </vt:lpstr>
      <vt:lpstr>1. Separation   2. Freedom   3. Equality </vt:lpstr>
      <vt:lpstr>PowerPoint Presentation</vt:lpstr>
      <vt:lpstr>PowerPoint Presentation</vt:lpstr>
      <vt:lpstr>PowerPoint Presentation</vt:lpstr>
      <vt:lpstr>Why Does Secularism Matter?</vt:lpstr>
      <vt:lpstr>Are you a secularist?</vt:lpstr>
      <vt:lpstr>PowerPoint Presentation</vt:lpstr>
    </vt:vector>
  </TitlesOfParts>
  <Company>WhiteLight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Bradley Davis</dc:creator>
  <cp:lastModifiedBy>Matthew and Clare Hill</cp:lastModifiedBy>
  <cp:revision>73</cp:revision>
  <dcterms:created xsi:type="dcterms:W3CDTF">2019-01-28T16:10:46Z</dcterms:created>
  <dcterms:modified xsi:type="dcterms:W3CDTF">2022-05-10T13:53:00Z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0x010100B25241B9C8DD9249B714D8777F6D6280</vt:lpwstr>
  </property>
</Properties>
</file>