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8" r:id="rId6"/>
    <p:sldId id="257" r:id="rId7"/>
    <p:sldId id="259" r:id="rId8"/>
    <p:sldId id="260" r:id="rId9"/>
    <p:sldId id="261" r:id="rId10"/>
    <p:sldId id="262" r:id="rId11"/>
    <p:sldId id="263" r:id="rId12"/>
    <p:sldId id="264" r:id="rId13"/>
    <p:sldId id="271" r:id="rId14"/>
    <p:sldId id="272" r:id="rId15"/>
    <p:sldId id="265" r:id="rId16"/>
    <p:sldId id="273" r:id="rId17"/>
    <p:sldId id="274" r:id="rId18"/>
    <p:sldId id="275" r:id="rId19"/>
    <p:sldId id="276" r:id="rId20"/>
    <p:sldId id="277" r:id="rId21"/>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6E6"/>
    <a:srgbClr val="0092D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8" autoAdjust="0"/>
    <p:restoredTop sz="94645" autoAdjust="0"/>
  </p:normalViewPr>
  <p:slideViewPr>
    <p:cSldViewPr snapToGrid="0" snapToObjects="1">
      <p:cViewPr varScale="1">
        <p:scale>
          <a:sx n="94" d="100"/>
          <a:sy n="94" d="100"/>
        </p:scale>
        <p:origin x="90" y="894"/>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5C78897-CA08-104D-B250-D2C63C5CDAC8}" type="datetimeFigureOut">
              <a:rPr lang="en-US" smtClean="0"/>
              <a:t>3/8/2019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ADA284-7B3F-0C48-A330-BA9CB8F477E1}" type="slidenum">
              <a:rPr lang="en-US" smtClean="0"/>
              <a:t>‹#›</a:t>
            </a:fld>
            <a:endParaRPr lang="en-US"/>
          </a:p>
        </p:txBody>
      </p:sp>
    </p:spTree>
    <p:extLst>
      <p:ext uri="{BB962C8B-B14F-4D97-AF65-F5344CB8AC3E}">
        <p14:creationId xmlns:p14="http://schemas.microsoft.com/office/powerpoint/2010/main" val="3271191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35C78897-CA08-104D-B250-D2C63C5CDAC8}" type="datetimeFigureOut">
              <a:rPr lang="en-US" smtClean="0"/>
              <a:t>3/8/2019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ADA284-7B3F-0C48-A330-BA9CB8F477E1}" type="slidenum">
              <a:rPr lang="en-US" smtClean="0"/>
              <a:t>‹#›</a:t>
            </a:fld>
            <a:endParaRPr lang="en-US"/>
          </a:p>
        </p:txBody>
      </p:sp>
    </p:spTree>
    <p:extLst>
      <p:ext uri="{BB962C8B-B14F-4D97-AF65-F5344CB8AC3E}">
        <p14:creationId xmlns:p14="http://schemas.microsoft.com/office/powerpoint/2010/main" val="2949778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35C78897-CA08-104D-B250-D2C63C5CDAC8}" type="datetimeFigureOut">
              <a:rPr lang="en-US" smtClean="0"/>
              <a:t>3/8/2019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ADA284-7B3F-0C48-A330-BA9CB8F477E1}" type="slidenum">
              <a:rPr lang="en-US" smtClean="0"/>
              <a:t>‹#›</a:t>
            </a:fld>
            <a:endParaRPr lang="en-US"/>
          </a:p>
        </p:txBody>
      </p:sp>
    </p:spTree>
    <p:extLst>
      <p:ext uri="{BB962C8B-B14F-4D97-AF65-F5344CB8AC3E}">
        <p14:creationId xmlns:p14="http://schemas.microsoft.com/office/powerpoint/2010/main" val="2795800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35C78897-CA08-104D-B250-D2C63C5CDAC8}" type="datetimeFigureOut">
              <a:rPr lang="en-US" smtClean="0"/>
              <a:t>3/8/2019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ADA284-7B3F-0C48-A330-BA9CB8F477E1}" type="slidenum">
              <a:rPr lang="en-US" smtClean="0"/>
              <a:t>‹#›</a:t>
            </a:fld>
            <a:endParaRPr lang="en-US"/>
          </a:p>
        </p:txBody>
      </p:sp>
    </p:spTree>
    <p:extLst>
      <p:ext uri="{BB962C8B-B14F-4D97-AF65-F5344CB8AC3E}">
        <p14:creationId xmlns:p14="http://schemas.microsoft.com/office/powerpoint/2010/main" val="1403877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35C78897-CA08-104D-B250-D2C63C5CDAC8}" type="datetimeFigureOut">
              <a:rPr lang="en-US" smtClean="0"/>
              <a:t>3/8/2019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ADA284-7B3F-0C48-A330-BA9CB8F477E1}" type="slidenum">
              <a:rPr lang="en-US" smtClean="0"/>
              <a:t>‹#›</a:t>
            </a:fld>
            <a:endParaRPr lang="en-US"/>
          </a:p>
        </p:txBody>
      </p:sp>
    </p:spTree>
    <p:extLst>
      <p:ext uri="{BB962C8B-B14F-4D97-AF65-F5344CB8AC3E}">
        <p14:creationId xmlns:p14="http://schemas.microsoft.com/office/powerpoint/2010/main" val="1417019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35C78897-CA08-104D-B250-D2C63C5CDAC8}" type="datetimeFigureOut">
              <a:rPr lang="en-US" smtClean="0"/>
              <a:t>3/8/2019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ADA284-7B3F-0C48-A330-BA9CB8F477E1}" type="slidenum">
              <a:rPr lang="en-US" smtClean="0"/>
              <a:t>‹#›</a:t>
            </a:fld>
            <a:endParaRPr lang="en-US"/>
          </a:p>
        </p:txBody>
      </p:sp>
    </p:spTree>
    <p:extLst>
      <p:ext uri="{BB962C8B-B14F-4D97-AF65-F5344CB8AC3E}">
        <p14:creationId xmlns:p14="http://schemas.microsoft.com/office/powerpoint/2010/main" val="729248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35C78897-CA08-104D-B250-D2C63C5CDAC8}" type="datetimeFigureOut">
              <a:rPr lang="en-US" smtClean="0"/>
              <a:t>3/8/2019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ADA284-7B3F-0C48-A330-BA9CB8F477E1}" type="slidenum">
              <a:rPr lang="en-US" smtClean="0"/>
              <a:t>‹#›</a:t>
            </a:fld>
            <a:endParaRPr lang="en-US"/>
          </a:p>
        </p:txBody>
      </p:sp>
    </p:spTree>
    <p:extLst>
      <p:ext uri="{BB962C8B-B14F-4D97-AF65-F5344CB8AC3E}">
        <p14:creationId xmlns:p14="http://schemas.microsoft.com/office/powerpoint/2010/main" val="2753224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35C78897-CA08-104D-B250-D2C63C5CDAC8}" type="datetimeFigureOut">
              <a:rPr lang="en-US" smtClean="0"/>
              <a:t>3/8/2019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ADA284-7B3F-0C48-A330-BA9CB8F477E1}" type="slidenum">
              <a:rPr lang="en-US" smtClean="0"/>
              <a:t>‹#›</a:t>
            </a:fld>
            <a:endParaRPr lang="en-US"/>
          </a:p>
        </p:txBody>
      </p:sp>
    </p:spTree>
    <p:extLst>
      <p:ext uri="{BB962C8B-B14F-4D97-AF65-F5344CB8AC3E}">
        <p14:creationId xmlns:p14="http://schemas.microsoft.com/office/powerpoint/2010/main" val="2880721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C78897-CA08-104D-B250-D2C63C5CDAC8}" type="datetimeFigureOut">
              <a:rPr lang="en-US" smtClean="0"/>
              <a:t>3/8/2019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ADA284-7B3F-0C48-A330-BA9CB8F477E1}" type="slidenum">
              <a:rPr lang="en-US" smtClean="0"/>
              <a:t>‹#›</a:t>
            </a:fld>
            <a:endParaRPr lang="en-US"/>
          </a:p>
        </p:txBody>
      </p:sp>
    </p:spTree>
    <p:extLst>
      <p:ext uri="{BB962C8B-B14F-4D97-AF65-F5344CB8AC3E}">
        <p14:creationId xmlns:p14="http://schemas.microsoft.com/office/powerpoint/2010/main" val="3386179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35C78897-CA08-104D-B250-D2C63C5CDAC8}" type="datetimeFigureOut">
              <a:rPr lang="en-US" smtClean="0"/>
              <a:t>3/8/2019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ADA284-7B3F-0C48-A330-BA9CB8F477E1}" type="slidenum">
              <a:rPr lang="en-US" smtClean="0"/>
              <a:t>‹#›</a:t>
            </a:fld>
            <a:endParaRPr lang="en-US"/>
          </a:p>
        </p:txBody>
      </p:sp>
    </p:spTree>
    <p:extLst>
      <p:ext uri="{BB962C8B-B14F-4D97-AF65-F5344CB8AC3E}">
        <p14:creationId xmlns:p14="http://schemas.microsoft.com/office/powerpoint/2010/main" val="3438955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35C78897-CA08-104D-B250-D2C63C5CDAC8}" type="datetimeFigureOut">
              <a:rPr lang="en-US" smtClean="0"/>
              <a:t>3/8/2019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ADA284-7B3F-0C48-A330-BA9CB8F477E1}" type="slidenum">
              <a:rPr lang="en-US" smtClean="0"/>
              <a:t>‹#›</a:t>
            </a:fld>
            <a:endParaRPr lang="en-US"/>
          </a:p>
        </p:txBody>
      </p:sp>
    </p:spTree>
    <p:extLst>
      <p:ext uri="{BB962C8B-B14F-4D97-AF65-F5344CB8AC3E}">
        <p14:creationId xmlns:p14="http://schemas.microsoft.com/office/powerpoint/2010/main" val="1000013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35C78897-CA08-104D-B250-D2C63C5CDAC8}" type="datetimeFigureOut">
              <a:rPr lang="en-US" smtClean="0"/>
              <a:t>3/8/2019</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9CADA284-7B3F-0C48-A330-BA9CB8F477E1}" type="slidenum">
              <a:rPr lang="en-US" smtClean="0"/>
              <a:t>‹#›</a:t>
            </a:fld>
            <a:endParaRPr lang="en-US"/>
          </a:p>
        </p:txBody>
      </p:sp>
    </p:spTree>
    <p:extLst>
      <p:ext uri="{BB962C8B-B14F-4D97-AF65-F5344CB8AC3E}">
        <p14:creationId xmlns:p14="http://schemas.microsoft.com/office/powerpoint/2010/main" val="10462155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000" b="1" i="0" kern="1200">
          <a:solidFill>
            <a:schemeClr val="tx1"/>
          </a:solidFill>
          <a:latin typeface="Helvetica"/>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Helvetica"/>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Helvetica"/>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Helvetica"/>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Helvetica"/>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Helvetica"/>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3505-Background-1.png"/>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1" y="1"/>
            <a:ext cx="9150513" cy="4630616"/>
          </a:xfrm>
          <a:prstGeom prst="rect">
            <a:avLst/>
          </a:prstGeom>
          <a:noFill/>
        </p:spPr>
      </p:pic>
      <p:sp>
        <p:nvSpPr>
          <p:cNvPr id="2" name="Title 1"/>
          <p:cNvSpPr>
            <a:spLocks noGrp="1"/>
          </p:cNvSpPr>
          <p:nvPr>
            <p:ph type="ctrTitle"/>
          </p:nvPr>
        </p:nvSpPr>
        <p:spPr>
          <a:xfrm>
            <a:off x="685800" y="1185334"/>
            <a:ext cx="7772400" cy="918308"/>
          </a:xfrm>
        </p:spPr>
        <p:txBody>
          <a:bodyPr>
            <a:normAutofit fontScale="90000"/>
          </a:bodyPr>
          <a:lstStyle/>
          <a:p>
            <a:r>
              <a:rPr lang="en-US" sz="3400" dirty="0">
                <a:solidFill>
                  <a:srgbClr val="00A6E6"/>
                </a:solidFill>
              </a:rPr>
              <a:t>Viewpoints on religion and secularism</a:t>
            </a:r>
            <a:endParaRPr lang="en-US" sz="3400" b="1" dirty="0">
              <a:solidFill>
                <a:srgbClr val="00A6E6"/>
              </a:solidFill>
              <a:latin typeface="Helvetica"/>
            </a:endParaRPr>
          </a:p>
        </p:txBody>
      </p:sp>
      <p:sp>
        <p:nvSpPr>
          <p:cNvPr id="3" name="Subtitle 2"/>
          <p:cNvSpPr>
            <a:spLocks noGrp="1"/>
          </p:cNvSpPr>
          <p:nvPr>
            <p:ph type="subTitle" idx="1"/>
          </p:nvPr>
        </p:nvSpPr>
        <p:spPr>
          <a:xfrm>
            <a:off x="1371600" y="2331590"/>
            <a:ext cx="6400800" cy="1897510"/>
          </a:xfrm>
        </p:spPr>
        <p:txBody>
          <a:bodyPr>
            <a:normAutofit/>
          </a:bodyPr>
          <a:lstStyle/>
          <a:p>
            <a:r>
              <a:rPr lang="en-US" sz="2400" dirty="0">
                <a:solidFill>
                  <a:schemeClr val="tx1"/>
                </a:solidFill>
              </a:rPr>
              <a:t>Part 2 – Religion and others</a:t>
            </a:r>
            <a:endParaRPr lang="en-US" sz="2400" dirty="0">
              <a:solidFill>
                <a:schemeClr val="tx1"/>
              </a:solidFill>
              <a:latin typeface="Helvetica"/>
            </a:endParaRPr>
          </a:p>
        </p:txBody>
      </p:sp>
      <p:pic>
        <p:nvPicPr>
          <p:cNvPr id="4" name="Picture 3" descr="Exploring-Secularis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065" y="4737239"/>
            <a:ext cx="2105269" cy="30633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35744" y="4631028"/>
            <a:ext cx="1914768" cy="518985"/>
          </a:xfrm>
          <a:prstGeom prst="rect">
            <a:avLst/>
          </a:prstGeom>
        </p:spPr>
      </p:pic>
      <p:sp>
        <p:nvSpPr>
          <p:cNvPr id="9" name="TextBox 8"/>
          <p:cNvSpPr txBox="1"/>
          <p:nvPr/>
        </p:nvSpPr>
        <p:spPr>
          <a:xfrm>
            <a:off x="2266462" y="4728306"/>
            <a:ext cx="4682717" cy="307777"/>
          </a:xfrm>
          <a:prstGeom prst="rect">
            <a:avLst/>
          </a:prstGeom>
          <a:noFill/>
        </p:spPr>
        <p:txBody>
          <a:bodyPr wrap="square" rtlCol="0">
            <a:normAutofit/>
          </a:bodyPr>
          <a:lstStyle/>
          <a:p>
            <a:pPr algn="ctr"/>
            <a:r>
              <a:rPr lang="en-US" sz="1400" b="1" dirty="0">
                <a:latin typeface="Helvetica"/>
              </a:rPr>
              <a:t>Religion and me</a:t>
            </a:r>
          </a:p>
        </p:txBody>
      </p:sp>
    </p:spTree>
    <p:extLst>
      <p:ext uri="{BB962C8B-B14F-4D97-AF65-F5344CB8AC3E}">
        <p14:creationId xmlns:p14="http://schemas.microsoft.com/office/powerpoint/2010/main" val="3083290405"/>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3505-Background-1.png"/>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1" y="1"/>
            <a:ext cx="9150513" cy="4630616"/>
          </a:xfrm>
          <a:prstGeom prst="rect">
            <a:avLst/>
          </a:prstGeom>
          <a:noFill/>
        </p:spPr>
      </p:pic>
      <p:sp>
        <p:nvSpPr>
          <p:cNvPr id="2" name="Title 1"/>
          <p:cNvSpPr>
            <a:spLocks noGrp="1"/>
          </p:cNvSpPr>
          <p:nvPr>
            <p:ph type="title"/>
          </p:nvPr>
        </p:nvSpPr>
        <p:spPr/>
        <p:txBody>
          <a:bodyPr>
            <a:normAutofit/>
          </a:bodyPr>
          <a:lstStyle/>
          <a:p>
            <a:r>
              <a:rPr lang="en-US" sz="3400" dirty="0">
                <a:solidFill>
                  <a:srgbClr val="00A6E6"/>
                </a:solidFill>
              </a:rPr>
              <a:t>Questions</a:t>
            </a:r>
            <a:endParaRPr lang="en-US" sz="3400" b="1" dirty="0">
              <a:solidFill>
                <a:srgbClr val="00A6E6"/>
              </a:solidFill>
              <a:latin typeface="Helvetica"/>
            </a:endParaRPr>
          </a:p>
        </p:txBody>
      </p:sp>
      <p:sp>
        <p:nvSpPr>
          <p:cNvPr id="3" name="Subtitle 2"/>
          <p:cNvSpPr>
            <a:spLocks noGrp="1"/>
          </p:cNvSpPr>
          <p:nvPr>
            <p:ph idx="1"/>
          </p:nvPr>
        </p:nvSpPr>
        <p:spPr/>
        <p:txBody>
          <a:bodyPr>
            <a:normAutofit/>
          </a:bodyPr>
          <a:lstStyle/>
          <a:p>
            <a:pPr marL="0" indent="0">
              <a:buNone/>
            </a:pPr>
            <a:r>
              <a:rPr lang="en-US" sz="3600" b="1" dirty="0">
                <a:solidFill>
                  <a:schemeClr val="tx1"/>
                </a:solidFill>
              </a:rPr>
              <a:t>Q4.</a:t>
            </a:r>
            <a:r>
              <a:rPr lang="en-US" sz="3600" dirty="0">
                <a:solidFill>
                  <a:schemeClr val="tx1"/>
                </a:solidFill>
              </a:rPr>
              <a:t> Is this </a:t>
            </a:r>
            <a:r>
              <a:rPr lang="en-US" sz="3600" dirty="0"/>
              <a:t>viewpoint secularist</a:t>
            </a:r>
            <a:r>
              <a:rPr lang="en-US" sz="3600" dirty="0">
                <a:solidFill>
                  <a:schemeClr val="tx1"/>
                </a:solidFill>
              </a:rPr>
              <a:t>? </a:t>
            </a:r>
            <a:r>
              <a:rPr lang="en-US" sz="3600" b="1" dirty="0">
                <a:solidFill>
                  <a:schemeClr val="tx1"/>
                </a:solidFill>
              </a:rPr>
              <a:t>(a-f)</a:t>
            </a:r>
          </a:p>
          <a:p>
            <a:pPr marL="0" indent="0">
              <a:buNone/>
            </a:pPr>
            <a:r>
              <a:rPr lang="en-US" sz="3600" b="1" dirty="0">
                <a:solidFill>
                  <a:schemeClr val="tx1"/>
                </a:solidFill>
              </a:rPr>
              <a:t>Q5.</a:t>
            </a:r>
            <a:r>
              <a:rPr lang="en-US" sz="3600" dirty="0">
                <a:solidFill>
                  <a:schemeClr val="tx1"/>
                </a:solidFill>
              </a:rPr>
              <a:t> </a:t>
            </a:r>
            <a:r>
              <a:rPr lang="en-US" sz="3600" dirty="0"/>
              <a:t>Why</a:t>
            </a:r>
            <a:r>
              <a:rPr lang="en-US" sz="3600" dirty="0">
                <a:solidFill>
                  <a:schemeClr val="tx1"/>
                </a:solidFill>
              </a:rPr>
              <a:t>? </a:t>
            </a:r>
            <a:r>
              <a:rPr lang="en-US" sz="3600" b="1" dirty="0">
                <a:solidFill>
                  <a:schemeClr val="tx1"/>
                </a:solidFill>
              </a:rPr>
              <a:t>(a-f)</a:t>
            </a:r>
          </a:p>
          <a:p>
            <a:pPr marL="0" indent="0">
              <a:buNone/>
            </a:pPr>
            <a:r>
              <a:rPr lang="en-US" sz="3600" b="1" dirty="0"/>
              <a:t>Q6.</a:t>
            </a:r>
            <a:r>
              <a:rPr lang="en-US" sz="3600" dirty="0"/>
              <a:t> Place the viewpoints in an order of your own choosing. Why did you put the viewpoints in this particular order?</a:t>
            </a:r>
            <a:endParaRPr lang="en-US" sz="3600" b="1" dirty="0">
              <a:solidFill>
                <a:schemeClr val="tx1"/>
              </a:solidFill>
              <a:latin typeface="Helvetica"/>
            </a:endParaRPr>
          </a:p>
        </p:txBody>
      </p:sp>
      <p:pic>
        <p:nvPicPr>
          <p:cNvPr id="4" name="Picture 3" descr="Exploring-Secularis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065" y="4737239"/>
            <a:ext cx="2105269" cy="30633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35744" y="4631028"/>
            <a:ext cx="1914768" cy="518985"/>
          </a:xfrm>
          <a:prstGeom prst="rect">
            <a:avLst/>
          </a:prstGeom>
        </p:spPr>
      </p:pic>
      <p:sp>
        <p:nvSpPr>
          <p:cNvPr id="9" name="TextBox 8"/>
          <p:cNvSpPr txBox="1"/>
          <p:nvPr/>
        </p:nvSpPr>
        <p:spPr>
          <a:xfrm>
            <a:off x="2266462" y="4728306"/>
            <a:ext cx="4682717" cy="307777"/>
          </a:xfrm>
          <a:prstGeom prst="rect">
            <a:avLst/>
          </a:prstGeom>
          <a:noFill/>
        </p:spPr>
        <p:txBody>
          <a:bodyPr wrap="square" rtlCol="0">
            <a:normAutofit/>
          </a:bodyPr>
          <a:lstStyle/>
          <a:p>
            <a:pPr algn="ctr"/>
            <a:r>
              <a:rPr lang="en-US" sz="1400" b="1" dirty="0">
                <a:latin typeface="Helvetica"/>
              </a:rPr>
              <a:t>Religion and others</a:t>
            </a:r>
          </a:p>
        </p:txBody>
      </p:sp>
    </p:spTree>
    <p:extLst>
      <p:ext uri="{BB962C8B-B14F-4D97-AF65-F5344CB8AC3E}">
        <p14:creationId xmlns:p14="http://schemas.microsoft.com/office/powerpoint/2010/main" val="234772174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3505-Background-1.png"/>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1" y="1"/>
            <a:ext cx="9150513" cy="4630616"/>
          </a:xfrm>
          <a:prstGeom prst="rect">
            <a:avLst/>
          </a:prstGeom>
          <a:noFill/>
        </p:spPr>
      </p:pic>
      <p:sp>
        <p:nvSpPr>
          <p:cNvPr id="2" name="Title 1"/>
          <p:cNvSpPr>
            <a:spLocks noGrp="1"/>
          </p:cNvSpPr>
          <p:nvPr>
            <p:ph type="title"/>
          </p:nvPr>
        </p:nvSpPr>
        <p:spPr/>
        <p:txBody>
          <a:bodyPr>
            <a:normAutofit/>
          </a:bodyPr>
          <a:lstStyle/>
          <a:p>
            <a:r>
              <a:rPr lang="en-US" sz="3400" dirty="0">
                <a:solidFill>
                  <a:srgbClr val="00A6E6"/>
                </a:solidFill>
              </a:rPr>
              <a:t>Questions</a:t>
            </a:r>
            <a:endParaRPr lang="en-US" sz="3400" b="1" dirty="0">
              <a:solidFill>
                <a:srgbClr val="00A6E6"/>
              </a:solidFill>
              <a:latin typeface="Helvetica"/>
            </a:endParaRPr>
          </a:p>
        </p:txBody>
      </p:sp>
      <p:sp>
        <p:nvSpPr>
          <p:cNvPr id="3" name="Subtitle 2"/>
          <p:cNvSpPr>
            <a:spLocks noGrp="1"/>
          </p:cNvSpPr>
          <p:nvPr>
            <p:ph idx="1"/>
          </p:nvPr>
        </p:nvSpPr>
        <p:spPr/>
        <p:txBody>
          <a:bodyPr>
            <a:normAutofit/>
          </a:bodyPr>
          <a:lstStyle/>
          <a:p>
            <a:pPr marL="0" indent="0">
              <a:buNone/>
            </a:pPr>
            <a:r>
              <a:rPr lang="en-US" sz="3600" b="1" dirty="0">
                <a:solidFill>
                  <a:schemeClr val="tx1"/>
                </a:solidFill>
              </a:rPr>
              <a:t>Q7.</a:t>
            </a:r>
            <a:r>
              <a:rPr lang="en-US" sz="3600" dirty="0"/>
              <a:t> Do you think religion should influence the rights of others?</a:t>
            </a:r>
            <a:endParaRPr lang="en-US" sz="3600" b="1" dirty="0">
              <a:solidFill>
                <a:schemeClr val="tx1"/>
              </a:solidFill>
            </a:endParaRPr>
          </a:p>
          <a:p>
            <a:pPr marL="0" indent="0">
              <a:buNone/>
            </a:pPr>
            <a:r>
              <a:rPr lang="en-US" sz="3600" b="1" dirty="0">
                <a:solidFill>
                  <a:schemeClr val="tx1"/>
                </a:solidFill>
              </a:rPr>
              <a:t>Q8.</a:t>
            </a:r>
            <a:r>
              <a:rPr lang="en-US" sz="3600" dirty="0">
                <a:solidFill>
                  <a:schemeClr val="tx1"/>
                </a:solidFill>
              </a:rPr>
              <a:t> </a:t>
            </a:r>
            <a:r>
              <a:rPr lang="en-US" sz="3600" dirty="0"/>
              <a:t>Where would your view fit in the order you’ve created</a:t>
            </a:r>
            <a:r>
              <a:rPr lang="en-US" sz="3600" dirty="0">
                <a:solidFill>
                  <a:schemeClr val="tx1"/>
                </a:solidFill>
              </a:rPr>
              <a:t>? </a:t>
            </a:r>
            <a:r>
              <a:rPr lang="en-US" sz="3600" b="1" dirty="0">
                <a:solidFill>
                  <a:schemeClr val="tx1"/>
                </a:solidFill>
              </a:rPr>
              <a:t>(a-f)</a:t>
            </a:r>
            <a:endParaRPr lang="en-US" sz="3600" b="1" dirty="0">
              <a:solidFill>
                <a:schemeClr val="tx1"/>
              </a:solidFill>
              <a:latin typeface="Helvetica"/>
            </a:endParaRPr>
          </a:p>
        </p:txBody>
      </p:sp>
      <p:pic>
        <p:nvPicPr>
          <p:cNvPr id="4" name="Picture 3" descr="Exploring-Secularis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065" y="4737239"/>
            <a:ext cx="2105269" cy="30633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35744" y="4631028"/>
            <a:ext cx="1914768" cy="518985"/>
          </a:xfrm>
          <a:prstGeom prst="rect">
            <a:avLst/>
          </a:prstGeom>
        </p:spPr>
      </p:pic>
      <p:sp>
        <p:nvSpPr>
          <p:cNvPr id="9" name="TextBox 8"/>
          <p:cNvSpPr txBox="1"/>
          <p:nvPr/>
        </p:nvSpPr>
        <p:spPr>
          <a:xfrm>
            <a:off x="2266462" y="4728306"/>
            <a:ext cx="4682717" cy="307777"/>
          </a:xfrm>
          <a:prstGeom prst="rect">
            <a:avLst/>
          </a:prstGeom>
          <a:noFill/>
        </p:spPr>
        <p:txBody>
          <a:bodyPr wrap="square" rtlCol="0">
            <a:normAutofit/>
          </a:bodyPr>
          <a:lstStyle/>
          <a:p>
            <a:pPr algn="ctr"/>
            <a:r>
              <a:rPr lang="en-US" sz="1400" b="1" dirty="0">
                <a:latin typeface="Helvetica"/>
              </a:rPr>
              <a:t>Religion and others</a:t>
            </a:r>
          </a:p>
        </p:txBody>
      </p:sp>
    </p:spTree>
    <p:extLst>
      <p:ext uri="{BB962C8B-B14F-4D97-AF65-F5344CB8AC3E}">
        <p14:creationId xmlns:p14="http://schemas.microsoft.com/office/powerpoint/2010/main" val="104392176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1"/>
            <a:ext cx="9144000" cy="4631029"/>
          </a:xfrm>
          <a:prstGeom prst="rect">
            <a:avLst/>
          </a:prstGeom>
          <a:solidFill>
            <a:srgbClr val="00A6E6">
              <a:alpha val="13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sz="3400" b="1" dirty="0">
                <a:solidFill>
                  <a:srgbClr val="00A6E6"/>
                </a:solidFill>
                <a:latin typeface="Helvetica"/>
              </a:rPr>
              <a:t>Are the viewpoint secularist?</a:t>
            </a:r>
          </a:p>
        </p:txBody>
      </p:sp>
      <p:sp>
        <p:nvSpPr>
          <p:cNvPr id="7" name="Content Placeholder 6">
            <a:extLst>
              <a:ext uri="{FF2B5EF4-FFF2-40B4-BE49-F238E27FC236}">
                <a16:creationId xmlns:a16="http://schemas.microsoft.com/office/drawing/2014/main" id="{9C2D87DA-61CA-4FDA-86DD-0CA3A578A1C6}"/>
              </a:ext>
            </a:extLst>
          </p:cNvPr>
          <p:cNvSpPr>
            <a:spLocks noGrp="1"/>
          </p:cNvSpPr>
          <p:nvPr>
            <p:ph idx="1"/>
          </p:nvPr>
        </p:nvSpPr>
        <p:spPr/>
        <p:txBody>
          <a:bodyPr anchor="ctr">
            <a:normAutofit/>
          </a:bodyPr>
          <a:lstStyle/>
          <a:p>
            <a:pPr marL="0" indent="0" algn="ctr">
              <a:buNone/>
            </a:pPr>
            <a:r>
              <a:rPr lang="en-US" sz="1600" b="1" u="sng" dirty="0"/>
              <a:t>Viewpoint a:</a:t>
            </a:r>
            <a:r>
              <a:rPr lang="en-US" sz="1600" dirty="0"/>
              <a:t> </a:t>
            </a:r>
            <a:r>
              <a:rPr lang="en-US" sz="1600" i="1" dirty="0"/>
              <a:t>“We’re a Christian country and have earned the privileges religion has. In a democracy, if most people want Christian services provided then why should nonreligious services be imposed? I like having prayers in school and at the start of meetings; if you don’t like them then don’t turn up.”</a:t>
            </a:r>
          </a:p>
          <a:p>
            <a:pPr marL="0" indent="0" algn="ctr">
              <a:buNone/>
            </a:pPr>
            <a:r>
              <a:rPr lang="en-US" sz="2700" dirty="0"/>
              <a:t>This is a common objection to secularism; it mixes a majoritarian and traditional argument. Such approaches tend to be more </a:t>
            </a:r>
            <a:r>
              <a:rPr lang="en-US" sz="2700" dirty="0" err="1"/>
              <a:t>favoured</a:t>
            </a:r>
            <a:r>
              <a:rPr lang="en-US" sz="2700" dirty="0"/>
              <a:t> by groups in a privileged position.</a:t>
            </a:r>
            <a:endParaRPr lang="en-GB" sz="2700" dirty="0"/>
          </a:p>
        </p:txBody>
      </p:sp>
      <p:pic>
        <p:nvPicPr>
          <p:cNvPr id="4" name="Picture 3" descr="Exploring-Secularis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065" y="4737239"/>
            <a:ext cx="2105269" cy="30633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35744" y="4631028"/>
            <a:ext cx="1914768" cy="518985"/>
          </a:xfrm>
          <a:prstGeom prst="rect">
            <a:avLst/>
          </a:prstGeom>
        </p:spPr>
      </p:pic>
      <p:sp>
        <p:nvSpPr>
          <p:cNvPr id="9" name="TextBox 8"/>
          <p:cNvSpPr txBox="1"/>
          <p:nvPr/>
        </p:nvSpPr>
        <p:spPr>
          <a:xfrm>
            <a:off x="2266462" y="4728306"/>
            <a:ext cx="4682717" cy="307777"/>
          </a:xfrm>
          <a:prstGeom prst="rect">
            <a:avLst/>
          </a:prstGeom>
          <a:noFill/>
        </p:spPr>
        <p:txBody>
          <a:bodyPr wrap="square" rtlCol="0">
            <a:normAutofit/>
          </a:bodyPr>
          <a:lstStyle/>
          <a:p>
            <a:pPr algn="ctr"/>
            <a:r>
              <a:rPr lang="en-US" sz="1400" b="1" dirty="0">
                <a:latin typeface="Helvetica"/>
              </a:rPr>
              <a:t>Religion and others</a:t>
            </a:r>
          </a:p>
        </p:txBody>
      </p:sp>
    </p:spTree>
    <p:extLst>
      <p:ext uri="{BB962C8B-B14F-4D97-AF65-F5344CB8AC3E}">
        <p14:creationId xmlns:p14="http://schemas.microsoft.com/office/powerpoint/2010/main" val="196473095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1"/>
            <a:ext cx="9144000" cy="4631029"/>
          </a:xfrm>
          <a:prstGeom prst="rect">
            <a:avLst/>
          </a:prstGeom>
          <a:solidFill>
            <a:srgbClr val="00A6E6">
              <a:alpha val="13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sz="3400" b="1" dirty="0">
                <a:solidFill>
                  <a:srgbClr val="00A6E6"/>
                </a:solidFill>
                <a:latin typeface="Helvetica"/>
              </a:rPr>
              <a:t>Are the viewpoint secularist?</a:t>
            </a:r>
          </a:p>
        </p:txBody>
      </p:sp>
      <p:sp>
        <p:nvSpPr>
          <p:cNvPr id="7" name="Content Placeholder 6">
            <a:extLst>
              <a:ext uri="{FF2B5EF4-FFF2-40B4-BE49-F238E27FC236}">
                <a16:creationId xmlns:a16="http://schemas.microsoft.com/office/drawing/2014/main" id="{9C2D87DA-61CA-4FDA-86DD-0CA3A578A1C6}"/>
              </a:ext>
            </a:extLst>
          </p:cNvPr>
          <p:cNvSpPr>
            <a:spLocks noGrp="1"/>
          </p:cNvSpPr>
          <p:nvPr>
            <p:ph idx="1"/>
          </p:nvPr>
        </p:nvSpPr>
        <p:spPr/>
        <p:txBody>
          <a:bodyPr anchor="ctr">
            <a:normAutofit fontScale="92500" lnSpcReduction="20000"/>
          </a:bodyPr>
          <a:lstStyle/>
          <a:p>
            <a:pPr marL="0" indent="0" algn="ctr">
              <a:buNone/>
            </a:pPr>
            <a:r>
              <a:rPr lang="en-US" sz="1700" b="1" u="sng" dirty="0"/>
              <a:t>Viewpoint b:</a:t>
            </a:r>
            <a:r>
              <a:rPr lang="en-US" sz="1700" dirty="0"/>
              <a:t> </a:t>
            </a:r>
            <a:r>
              <a:rPr lang="en-US" sz="1700" i="1" dirty="0"/>
              <a:t>“It’s a problem when the government picks and chooses between religions. But as long as each religion is treated equally then why shouldn’t religion as a whole be promoted? Religious freedom means being able to </a:t>
            </a:r>
            <a:r>
              <a:rPr lang="en-US" sz="1700" i="1" dirty="0" err="1"/>
              <a:t>practise</a:t>
            </a:r>
            <a:r>
              <a:rPr lang="en-US" sz="1700" i="1" dirty="0"/>
              <a:t> your religion, so this should be supported by the state.”</a:t>
            </a:r>
          </a:p>
          <a:p>
            <a:pPr marL="0" indent="0" algn="ctr">
              <a:buNone/>
            </a:pPr>
            <a:r>
              <a:rPr lang="en-US" sz="2900" dirty="0"/>
              <a:t>This could be seen as a model of secularism, although it is generally outside the mainstream (for secularists). The problem with trying to treat all religions with equal state support is that religions are not homogeneous groups. Such approaches tend to give more power to religious leaders and to exclude the nonreligious.</a:t>
            </a:r>
            <a:endParaRPr lang="en-GB" sz="2900" dirty="0"/>
          </a:p>
        </p:txBody>
      </p:sp>
      <p:pic>
        <p:nvPicPr>
          <p:cNvPr id="4" name="Picture 3" descr="Exploring-Secularis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065" y="4737239"/>
            <a:ext cx="2105269" cy="30633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35744" y="4631028"/>
            <a:ext cx="1914768" cy="518985"/>
          </a:xfrm>
          <a:prstGeom prst="rect">
            <a:avLst/>
          </a:prstGeom>
        </p:spPr>
      </p:pic>
      <p:sp>
        <p:nvSpPr>
          <p:cNvPr id="9" name="TextBox 8"/>
          <p:cNvSpPr txBox="1"/>
          <p:nvPr/>
        </p:nvSpPr>
        <p:spPr>
          <a:xfrm>
            <a:off x="2266462" y="4728306"/>
            <a:ext cx="4682717" cy="307777"/>
          </a:xfrm>
          <a:prstGeom prst="rect">
            <a:avLst/>
          </a:prstGeom>
          <a:noFill/>
        </p:spPr>
        <p:txBody>
          <a:bodyPr wrap="square" rtlCol="0">
            <a:normAutofit/>
          </a:bodyPr>
          <a:lstStyle/>
          <a:p>
            <a:pPr algn="ctr"/>
            <a:r>
              <a:rPr lang="en-US" sz="1400" b="1" dirty="0">
                <a:latin typeface="Helvetica"/>
              </a:rPr>
              <a:t>Religion and others</a:t>
            </a:r>
          </a:p>
        </p:txBody>
      </p:sp>
    </p:spTree>
    <p:extLst>
      <p:ext uri="{BB962C8B-B14F-4D97-AF65-F5344CB8AC3E}">
        <p14:creationId xmlns:p14="http://schemas.microsoft.com/office/powerpoint/2010/main" val="246258383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1"/>
            <a:ext cx="9144000" cy="4631029"/>
          </a:xfrm>
          <a:prstGeom prst="rect">
            <a:avLst/>
          </a:prstGeom>
          <a:solidFill>
            <a:srgbClr val="00A6E6">
              <a:alpha val="13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sz="3400" b="1" dirty="0">
                <a:solidFill>
                  <a:srgbClr val="00A6E6"/>
                </a:solidFill>
                <a:latin typeface="Helvetica"/>
              </a:rPr>
              <a:t>Are the viewpoint secularist?</a:t>
            </a:r>
          </a:p>
        </p:txBody>
      </p:sp>
      <p:sp>
        <p:nvSpPr>
          <p:cNvPr id="7" name="Content Placeholder 6">
            <a:extLst>
              <a:ext uri="{FF2B5EF4-FFF2-40B4-BE49-F238E27FC236}">
                <a16:creationId xmlns:a16="http://schemas.microsoft.com/office/drawing/2014/main" id="{9C2D87DA-61CA-4FDA-86DD-0CA3A578A1C6}"/>
              </a:ext>
            </a:extLst>
          </p:cNvPr>
          <p:cNvSpPr>
            <a:spLocks noGrp="1"/>
          </p:cNvSpPr>
          <p:nvPr>
            <p:ph idx="1"/>
          </p:nvPr>
        </p:nvSpPr>
        <p:spPr/>
        <p:txBody>
          <a:bodyPr anchor="ctr">
            <a:normAutofit/>
          </a:bodyPr>
          <a:lstStyle/>
          <a:p>
            <a:pPr marL="0" indent="0" algn="ctr">
              <a:buNone/>
            </a:pPr>
            <a:r>
              <a:rPr lang="en-US" sz="1600" b="1" u="sng" dirty="0"/>
              <a:t>Viewpoint c:</a:t>
            </a:r>
            <a:r>
              <a:rPr lang="en-US" sz="1600" dirty="0"/>
              <a:t> </a:t>
            </a:r>
            <a:r>
              <a:rPr lang="en-US" sz="1600" i="1" dirty="0"/>
              <a:t>“Religion might inform people’s personal values, but when we come together as a group to make decisions that affect all of us, decisions should be made based on reason and evidence, not just personal feelings. Otherwise what basis do we have to say your personal religious feelings should trump mine?”</a:t>
            </a:r>
          </a:p>
          <a:p>
            <a:pPr marL="0" indent="0" algn="ctr">
              <a:buNone/>
            </a:pPr>
            <a:r>
              <a:rPr lang="en-US" sz="2700" dirty="0"/>
              <a:t>This is a mainstream secularist position. Different secularists might interpret this differently.</a:t>
            </a:r>
            <a:endParaRPr lang="en-GB" sz="2700" dirty="0"/>
          </a:p>
        </p:txBody>
      </p:sp>
      <p:pic>
        <p:nvPicPr>
          <p:cNvPr id="4" name="Picture 3" descr="Exploring-Secularis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065" y="4737239"/>
            <a:ext cx="2105269" cy="30633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35744" y="4631028"/>
            <a:ext cx="1914768" cy="518985"/>
          </a:xfrm>
          <a:prstGeom prst="rect">
            <a:avLst/>
          </a:prstGeom>
        </p:spPr>
      </p:pic>
      <p:sp>
        <p:nvSpPr>
          <p:cNvPr id="9" name="TextBox 8"/>
          <p:cNvSpPr txBox="1"/>
          <p:nvPr/>
        </p:nvSpPr>
        <p:spPr>
          <a:xfrm>
            <a:off x="2266462" y="4728306"/>
            <a:ext cx="4682717" cy="307777"/>
          </a:xfrm>
          <a:prstGeom prst="rect">
            <a:avLst/>
          </a:prstGeom>
          <a:noFill/>
        </p:spPr>
        <p:txBody>
          <a:bodyPr wrap="square" rtlCol="0">
            <a:normAutofit/>
          </a:bodyPr>
          <a:lstStyle/>
          <a:p>
            <a:pPr algn="ctr"/>
            <a:r>
              <a:rPr lang="en-US" sz="1400" b="1" dirty="0">
                <a:latin typeface="Helvetica"/>
              </a:rPr>
              <a:t>Religion and others</a:t>
            </a:r>
          </a:p>
        </p:txBody>
      </p:sp>
    </p:spTree>
    <p:extLst>
      <p:ext uri="{BB962C8B-B14F-4D97-AF65-F5344CB8AC3E}">
        <p14:creationId xmlns:p14="http://schemas.microsoft.com/office/powerpoint/2010/main" val="238814136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1"/>
            <a:ext cx="9144000" cy="4631029"/>
          </a:xfrm>
          <a:prstGeom prst="rect">
            <a:avLst/>
          </a:prstGeom>
          <a:solidFill>
            <a:srgbClr val="00A6E6">
              <a:alpha val="13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sz="3400" b="1" dirty="0">
                <a:solidFill>
                  <a:srgbClr val="00A6E6"/>
                </a:solidFill>
                <a:latin typeface="Helvetica"/>
              </a:rPr>
              <a:t>Are the viewpoint secularist?</a:t>
            </a:r>
          </a:p>
        </p:txBody>
      </p:sp>
      <p:sp>
        <p:nvSpPr>
          <p:cNvPr id="7" name="Content Placeholder 6">
            <a:extLst>
              <a:ext uri="{FF2B5EF4-FFF2-40B4-BE49-F238E27FC236}">
                <a16:creationId xmlns:a16="http://schemas.microsoft.com/office/drawing/2014/main" id="{9C2D87DA-61CA-4FDA-86DD-0CA3A578A1C6}"/>
              </a:ext>
            </a:extLst>
          </p:cNvPr>
          <p:cNvSpPr>
            <a:spLocks noGrp="1"/>
          </p:cNvSpPr>
          <p:nvPr>
            <p:ph idx="1"/>
          </p:nvPr>
        </p:nvSpPr>
        <p:spPr/>
        <p:txBody>
          <a:bodyPr anchor="ctr">
            <a:normAutofit lnSpcReduction="10000"/>
          </a:bodyPr>
          <a:lstStyle/>
          <a:p>
            <a:pPr marL="0" indent="0" algn="ctr">
              <a:buNone/>
            </a:pPr>
            <a:r>
              <a:rPr lang="en-US" sz="1600" b="1" u="sng" dirty="0"/>
              <a:t>Viewpoint d:</a:t>
            </a:r>
            <a:r>
              <a:rPr lang="en-US" sz="1600" dirty="0"/>
              <a:t> </a:t>
            </a:r>
            <a:r>
              <a:rPr lang="en-US" sz="1600" i="1" dirty="0"/>
              <a:t>“Religion is the only basis for morality and so should be the basis of our laws and decisions. If people don’t follow my religion it harms our society, which we all have an interest in preventing. If a law isn’t consistent with religion, then it can’t be moral and forcing people to follow immoral laws is wrong.</a:t>
            </a:r>
          </a:p>
          <a:p>
            <a:pPr marL="0" indent="0" algn="ctr">
              <a:buNone/>
            </a:pPr>
            <a:r>
              <a:rPr lang="en-US" sz="2700" dirty="0"/>
              <a:t>This is almost the opposite of a secularist position, as they are advocating for all laws and decisions which affect others to be based on religion. Depending on how that is interpreted, it might be a democracy limited by religious rules or an outright theocracy.</a:t>
            </a:r>
            <a:endParaRPr lang="en-GB" sz="2700" dirty="0"/>
          </a:p>
        </p:txBody>
      </p:sp>
      <p:pic>
        <p:nvPicPr>
          <p:cNvPr id="4" name="Picture 3" descr="Exploring-Secularis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065" y="4737239"/>
            <a:ext cx="2105269" cy="30633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35744" y="4631028"/>
            <a:ext cx="1914768" cy="518985"/>
          </a:xfrm>
          <a:prstGeom prst="rect">
            <a:avLst/>
          </a:prstGeom>
        </p:spPr>
      </p:pic>
      <p:sp>
        <p:nvSpPr>
          <p:cNvPr id="9" name="TextBox 8"/>
          <p:cNvSpPr txBox="1"/>
          <p:nvPr/>
        </p:nvSpPr>
        <p:spPr>
          <a:xfrm>
            <a:off x="2266462" y="4728306"/>
            <a:ext cx="4682717" cy="307777"/>
          </a:xfrm>
          <a:prstGeom prst="rect">
            <a:avLst/>
          </a:prstGeom>
          <a:noFill/>
        </p:spPr>
        <p:txBody>
          <a:bodyPr wrap="square" rtlCol="0">
            <a:normAutofit/>
          </a:bodyPr>
          <a:lstStyle/>
          <a:p>
            <a:pPr algn="ctr"/>
            <a:r>
              <a:rPr lang="en-US" sz="1400" b="1" dirty="0">
                <a:latin typeface="Helvetica"/>
              </a:rPr>
              <a:t>Religion and others</a:t>
            </a:r>
          </a:p>
        </p:txBody>
      </p:sp>
    </p:spTree>
    <p:extLst>
      <p:ext uri="{BB962C8B-B14F-4D97-AF65-F5344CB8AC3E}">
        <p14:creationId xmlns:p14="http://schemas.microsoft.com/office/powerpoint/2010/main" val="426443004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1"/>
            <a:ext cx="9144000" cy="4631029"/>
          </a:xfrm>
          <a:prstGeom prst="rect">
            <a:avLst/>
          </a:prstGeom>
          <a:solidFill>
            <a:srgbClr val="00A6E6">
              <a:alpha val="13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sz="3400" b="1" dirty="0">
                <a:solidFill>
                  <a:srgbClr val="00A6E6"/>
                </a:solidFill>
                <a:latin typeface="Helvetica"/>
              </a:rPr>
              <a:t>Are the viewpoint secularist?</a:t>
            </a:r>
          </a:p>
        </p:txBody>
      </p:sp>
      <p:sp>
        <p:nvSpPr>
          <p:cNvPr id="7" name="Content Placeholder 6">
            <a:extLst>
              <a:ext uri="{FF2B5EF4-FFF2-40B4-BE49-F238E27FC236}">
                <a16:creationId xmlns:a16="http://schemas.microsoft.com/office/drawing/2014/main" id="{9C2D87DA-61CA-4FDA-86DD-0CA3A578A1C6}"/>
              </a:ext>
            </a:extLst>
          </p:cNvPr>
          <p:cNvSpPr>
            <a:spLocks noGrp="1"/>
          </p:cNvSpPr>
          <p:nvPr>
            <p:ph idx="1"/>
          </p:nvPr>
        </p:nvSpPr>
        <p:spPr/>
        <p:txBody>
          <a:bodyPr anchor="ctr">
            <a:normAutofit fontScale="77500" lnSpcReduction="20000"/>
          </a:bodyPr>
          <a:lstStyle/>
          <a:p>
            <a:pPr marL="0" indent="0" algn="ctr">
              <a:buNone/>
            </a:pPr>
            <a:r>
              <a:rPr lang="en-US" sz="1600" b="1" u="sng" dirty="0"/>
              <a:t>Viewpoint e:</a:t>
            </a:r>
            <a:r>
              <a:rPr lang="en-US" sz="1600" dirty="0"/>
              <a:t> </a:t>
            </a:r>
            <a:r>
              <a:rPr lang="en-US" sz="1600" i="1" dirty="0"/>
              <a:t>“The only way to ensure no religion is treated more </a:t>
            </a:r>
            <a:r>
              <a:rPr lang="en-US" sz="1600" i="1" dirty="0" err="1"/>
              <a:t>favourably</a:t>
            </a:r>
            <a:r>
              <a:rPr lang="en-US" sz="1600" i="1" dirty="0"/>
              <a:t> than others is to completely ban religion from public life. If you want to be religious you should keep that in your home, along with any religious symbolism or claims. People guided by personal religious ideas have nothing to contribute.”</a:t>
            </a:r>
          </a:p>
          <a:p>
            <a:pPr marL="0" indent="0" algn="ctr">
              <a:buNone/>
            </a:pPr>
            <a:r>
              <a:rPr lang="en-US" sz="2700" dirty="0"/>
              <a:t>This could be seen as an extreme form of secularism, so far outside any mainstream approach that most secularists wouldn’t </a:t>
            </a:r>
            <a:r>
              <a:rPr lang="en-US" sz="2700" dirty="0" err="1"/>
              <a:t>recognise</a:t>
            </a:r>
            <a:r>
              <a:rPr lang="en-US" sz="2700" dirty="0"/>
              <a:t> it as such. Secularists believe religion shouldn’t be privileged in public life (so shouldn’t play a formal role in public services or government) but don’t believe it should be restricted, except where necessary to protect other rights. Most secularists think people guided by religious, irreligious or non-religious personal beliefs contribute to society, but that decisions which affect the rights of others shouldn’t be based on religion or purely personal preferences.</a:t>
            </a:r>
            <a:endParaRPr lang="en-GB" sz="2700" dirty="0"/>
          </a:p>
        </p:txBody>
      </p:sp>
      <p:pic>
        <p:nvPicPr>
          <p:cNvPr id="4" name="Picture 3" descr="Exploring-Secularis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065" y="4737239"/>
            <a:ext cx="2105269" cy="30633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35744" y="4631028"/>
            <a:ext cx="1914768" cy="518985"/>
          </a:xfrm>
          <a:prstGeom prst="rect">
            <a:avLst/>
          </a:prstGeom>
        </p:spPr>
      </p:pic>
      <p:sp>
        <p:nvSpPr>
          <p:cNvPr id="9" name="TextBox 8"/>
          <p:cNvSpPr txBox="1"/>
          <p:nvPr/>
        </p:nvSpPr>
        <p:spPr>
          <a:xfrm>
            <a:off x="2266462" y="4728306"/>
            <a:ext cx="4682717" cy="307777"/>
          </a:xfrm>
          <a:prstGeom prst="rect">
            <a:avLst/>
          </a:prstGeom>
          <a:noFill/>
        </p:spPr>
        <p:txBody>
          <a:bodyPr wrap="square" rtlCol="0">
            <a:normAutofit/>
          </a:bodyPr>
          <a:lstStyle/>
          <a:p>
            <a:pPr algn="ctr"/>
            <a:r>
              <a:rPr lang="en-US" sz="1400" b="1" dirty="0">
                <a:latin typeface="Helvetica"/>
              </a:rPr>
              <a:t>Religion and others</a:t>
            </a:r>
          </a:p>
        </p:txBody>
      </p:sp>
    </p:spTree>
    <p:extLst>
      <p:ext uri="{BB962C8B-B14F-4D97-AF65-F5344CB8AC3E}">
        <p14:creationId xmlns:p14="http://schemas.microsoft.com/office/powerpoint/2010/main" val="199940445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1"/>
            <a:ext cx="9144000" cy="4631029"/>
          </a:xfrm>
          <a:prstGeom prst="rect">
            <a:avLst/>
          </a:prstGeom>
          <a:solidFill>
            <a:srgbClr val="00A6E6">
              <a:alpha val="13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sz="3400" b="1" dirty="0">
                <a:solidFill>
                  <a:srgbClr val="00A6E6"/>
                </a:solidFill>
                <a:latin typeface="Helvetica"/>
              </a:rPr>
              <a:t>Are the viewpoint secularist?</a:t>
            </a:r>
          </a:p>
        </p:txBody>
      </p:sp>
      <p:sp>
        <p:nvSpPr>
          <p:cNvPr id="7" name="Content Placeholder 6">
            <a:extLst>
              <a:ext uri="{FF2B5EF4-FFF2-40B4-BE49-F238E27FC236}">
                <a16:creationId xmlns:a16="http://schemas.microsoft.com/office/drawing/2014/main" id="{9C2D87DA-61CA-4FDA-86DD-0CA3A578A1C6}"/>
              </a:ext>
            </a:extLst>
          </p:cNvPr>
          <p:cNvSpPr>
            <a:spLocks noGrp="1"/>
          </p:cNvSpPr>
          <p:nvPr>
            <p:ph idx="1"/>
          </p:nvPr>
        </p:nvSpPr>
        <p:spPr/>
        <p:txBody>
          <a:bodyPr anchor="ctr">
            <a:normAutofit/>
          </a:bodyPr>
          <a:lstStyle/>
          <a:p>
            <a:pPr marL="0" indent="0" algn="ctr">
              <a:buNone/>
            </a:pPr>
            <a:r>
              <a:rPr lang="en-US" sz="1600" b="1" u="sng" dirty="0"/>
              <a:t>Viewpoint f:</a:t>
            </a:r>
            <a:r>
              <a:rPr lang="en-US" sz="1600" dirty="0"/>
              <a:t> </a:t>
            </a:r>
            <a:r>
              <a:rPr lang="en-US" sz="1600" i="1" dirty="0"/>
              <a:t>“Everyone should have the right to </a:t>
            </a:r>
            <a:r>
              <a:rPr lang="en-US" sz="1600" i="1" dirty="0" err="1"/>
              <a:t>practise</a:t>
            </a:r>
            <a:r>
              <a:rPr lang="en-US" sz="1600" i="1" dirty="0"/>
              <a:t> their personal religion or belief, but this should never be imposed on others. The government should stay out of people’s religious beliefs and shouldn’t support religious practices or beliefs. This requires the state and its services to be religiously neutral.”</a:t>
            </a:r>
          </a:p>
          <a:p>
            <a:pPr marL="0" indent="0" algn="ctr">
              <a:buNone/>
            </a:pPr>
            <a:r>
              <a:rPr lang="en-US" sz="2700" dirty="0"/>
              <a:t>This is a mainstream secularist position. Different secularists might interpret this differently.</a:t>
            </a:r>
            <a:endParaRPr lang="en-GB" sz="2700" dirty="0"/>
          </a:p>
        </p:txBody>
      </p:sp>
      <p:pic>
        <p:nvPicPr>
          <p:cNvPr id="4" name="Picture 3" descr="Exploring-Secularis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065" y="4737239"/>
            <a:ext cx="2105269" cy="30633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35744" y="4631028"/>
            <a:ext cx="1914768" cy="518985"/>
          </a:xfrm>
          <a:prstGeom prst="rect">
            <a:avLst/>
          </a:prstGeom>
        </p:spPr>
      </p:pic>
      <p:sp>
        <p:nvSpPr>
          <p:cNvPr id="9" name="TextBox 8"/>
          <p:cNvSpPr txBox="1"/>
          <p:nvPr/>
        </p:nvSpPr>
        <p:spPr>
          <a:xfrm>
            <a:off x="2266462" y="4728306"/>
            <a:ext cx="4682717" cy="307777"/>
          </a:xfrm>
          <a:prstGeom prst="rect">
            <a:avLst/>
          </a:prstGeom>
          <a:noFill/>
        </p:spPr>
        <p:txBody>
          <a:bodyPr wrap="square" rtlCol="0">
            <a:normAutofit/>
          </a:bodyPr>
          <a:lstStyle/>
          <a:p>
            <a:pPr algn="ctr"/>
            <a:r>
              <a:rPr lang="en-US" sz="1400" b="1" dirty="0">
                <a:latin typeface="Helvetica"/>
              </a:rPr>
              <a:t>Religion and others</a:t>
            </a:r>
          </a:p>
        </p:txBody>
      </p:sp>
    </p:spTree>
    <p:extLst>
      <p:ext uri="{BB962C8B-B14F-4D97-AF65-F5344CB8AC3E}">
        <p14:creationId xmlns:p14="http://schemas.microsoft.com/office/powerpoint/2010/main" val="350474694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3505-Background-1.png"/>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1" y="1"/>
            <a:ext cx="9150513" cy="4630616"/>
          </a:xfrm>
          <a:prstGeom prst="rect">
            <a:avLst/>
          </a:prstGeom>
          <a:noFill/>
        </p:spPr>
      </p:pic>
      <p:sp>
        <p:nvSpPr>
          <p:cNvPr id="2" name="Title 1"/>
          <p:cNvSpPr>
            <a:spLocks noGrp="1"/>
          </p:cNvSpPr>
          <p:nvPr>
            <p:ph type="ctrTitle"/>
          </p:nvPr>
        </p:nvSpPr>
        <p:spPr>
          <a:xfrm>
            <a:off x="685800" y="1185334"/>
            <a:ext cx="7772400" cy="918308"/>
          </a:xfrm>
        </p:spPr>
        <p:txBody>
          <a:bodyPr>
            <a:normAutofit/>
          </a:bodyPr>
          <a:lstStyle/>
          <a:p>
            <a:r>
              <a:rPr lang="en-US" sz="3400" dirty="0">
                <a:solidFill>
                  <a:srgbClr val="00A6E6"/>
                </a:solidFill>
              </a:rPr>
              <a:t>Viewpoints</a:t>
            </a:r>
            <a:endParaRPr lang="en-US" sz="3400" b="1" dirty="0">
              <a:solidFill>
                <a:srgbClr val="00A6E6"/>
              </a:solidFill>
              <a:latin typeface="Helvetica"/>
            </a:endParaRPr>
          </a:p>
        </p:txBody>
      </p:sp>
      <p:sp>
        <p:nvSpPr>
          <p:cNvPr id="3" name="Subtitle 2"/>
          <p:cNvSpPr>
            <a:spLocks noGrp="1"/>
          </p:cNvSpPr>
          <p:nvPr>
            <p:ph type="subTitle" idx="1"/>
          </p:nvPr>
        </p:nvSpPr>
        <p:spPr>
          <a:xfrm>
            <a:off x="1371600" y="2331590"/>
            <a:ext cx="6400800" cy="1897510"/>
          </a:xfrm>
        </p:spPr>
        <p:txBody>
          <a:bodyPr>
            <a:normAutofit/>
          </a:bodyPr>
          <a:lstStyle/>
          <a:p>
            <a:r>
              <a:rPr lang="en-US" sz="2400" dirty="0">
                <a:solidFill>
                  <a:schemeClr val="tx1"/>
                </a:solidFill>
              </a:rPr>
              <a:t>There will follow 6 viewpoints (a-f)</a:t>
            </a:r>
            <a:endParaRPr lang="en-US" sz="2400" dirty="0">
              <a:solidFill>
                <a:schemeClr val="tx1"/>
              </a:solidFill>
              <a:latin typeface="Helvetica"/>
            </a:endParaRPr>
          </a:p>
        </p:txBody>
      </p:sp>
      <p:pic>
        <p:nvPicPr>
          <p:cNvPr id="4" name="Picture 3" descr="Exploring-Secularis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065" y="4737239"/>
            <a:ext cx="2105269" cy="30633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35744" y="4631028"/>
            <a:ext cx="1914768" cy="518985"/>
          </a:xfrm>
          <a:prstGeom prst="rect">
            <a:avLst/>
          </a:prstGeom>
        </p:spPr>
      </p:pic>
      <p:sp>
        <p:nvSpPr>
          <p:cNvPr id="9" name="TextBox 8"/>
          <p:cNvSpPr txBox="1"/>
          <p:nvPr/>
        </p:nvSpPr>
        <p:spPr>
          <a:xfrm>
            <a:off x="2266462" y="4728306"/>
            <a:ext cx="4682717" cy="307777"/>
          </a:xfrm>
          <a:prstGeom prst="rect">
            <a:avLst/>
          </a:prstGeom>
          <a:noFill/>
        </p:spPr>
        <p:txBody>
          <a:bodyPr wrap="square" rtlCol="0">
            <a:normAutofit/>
          </a:bodyPr>
          <a:lstStyle/>
          <a:p>
            <a:pPr algn="ctr"/>
            <a:r>
              <a:rPr lang="en-US" sz="1400" b="1" dirty="0">
                <a:latin typeface="Helvetica"/>
              </a:rPr>
              <a:t>Religion and others</a:t>
            </a:r>
          </a:p>
        </p:txBody>
      </p:sp>
    </p:spTree>
    <p:extLst>
      <p:ext uri="{BB962C8B-B14F-4D97-AF65-F5344CB8AC3E}">
        <p14:creationId xmlns:p14="http://schemas.microsoft.com/office/powerpoint/2010/main" val="478939309"/>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1"/>
            <a:ext cx="9144000" cy="4631029"/>
          </a:xfrm>
          <a:prstGeom prst="rect">
            <a:avLst/>
          </a:prstGeom>
          <a:solidFill>
            <a:srgbClr val="00A6E6">
              <a:alpha val="13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sz="3400" b="1" dirty="0">
                <a:solidFill>
                  <a:srgbClr val="00A6E6"/>
                </a:solidFill>
                <a:latin typeface="Helvetica"/>
              </a:rPr>
              <a:t>Viewpoint </a:t>
            </a:r>
            <a:r>
              <a:rPr lang="en-US" sz="3400" b="1" u="sng" dirty="0">
                <a:solidFill>
                  <a:srgbClr val="00A6E6"/>
                </a:solidFill>
                <a:latin typeface="Helvetica"/>
              </a:rPr>
              <a:t>a</a:t>
            </a:r>
          </a:p>
        </p:txBody>
      </p:sp>
      <p:sp>
        <p:nvSpPr>
          <p:cNvPr id="7" name="Content Placeholder 6">
            <a:extLst>
              <a:ext uri="{FF2B5EF4-FFF2-40B4-BE49-F238E27FC236}">
                <a16:creationId xmlns:a16="http://schemas.microsoft.com/office/drawing/2014/main" id="{9C2D87DA-61CA-4FDA-86DD-0CA3A578A1C6}"/>
              </a:ext>
            </a:extLst>
          </p:cNvPr>
          <p:cNvSpPr>
            <a:spLocks noGrp="1"/>
          </p:cNvSpPr>
          <p:nvPr>
            <p:ph idx="1"/>
          </p:nvPr>
        </p:nvSpPr>
        <p:spPr/>
        <p:txBody>
          <a:bodyPr anchor="ctr">
            <a:normAutofit/>
          </a:bodyPr>
          <a:lstStyle/>
          <a:p>
            <a:pPr marL="0" indent="0" algn="ctr">
              <a:buNone/>
            </a:pPr>
            <a:r>
              <a:rPr lang="en-US" sz="2500" i="1" dirty="0"/>
              <a:t>“We’re a Christian country and have earned the privileges religion has. In a democracy, if most people want Christian services provided then why should nonreligious services be imposed? I like having prayers in school and at the start of meetings; if you don’t like them then don’t turn up.”</a:t>
            </a:r>
            <a:endParaRPr lang="en-GB" sz="2500" i="1" dirty="0"/>
          </a:p>
        </p:txBody>
      </p:sp>
      <p:pic>
        <p:nvPicPr>
          <p:cNvPr id="4" name="Picture 3" descr="Exploring-Secularis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065" y="4737239"/>
            <a:ext cx="2105269" cy="30633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35744" y="4631028"/>
            <a:ext cx="1914768" cy="518985"/>
          </a:xfrm>
          <a:prstGeom prst="rect">
            <a:avLst/>
          </a:prstGeom>
        </p:spPr>
      </p:pic>
      <p:sp>
        <p:nvSpPr>
          <p:cNvPr id="9" name="TextBox 8"/>
          <p:cNvSpPr txBox="1"/>
          <p:nvPr/>
        </p:nvSpPr>
        <p:spPr>
          <a:xfrm>
            <a:off x="2266462" y="4728306"/>
            <a:ext cx="4682717" cy="307777"/>
          </a:xfrm>
          <a:prstGeom prst="rect">
            <a:avLst/>
          </a:prstGeom>
          <a:noFill/>
        </p:spPr>
        <p:txBody>
          <a:bodyPr wrap="square" rtlCol="0">
            <a:normAutofit/>
          </a:bodyPr>
          <a:lstStyle/>
          <a:p>
            <a:pPr algn="ctr"/>
            <a:r>
              <a:rPr lang="en-US" sz="1400" b="1" dirty="0">
                <a:latin typeface="Helvetica"/>
              </a:rPr>
              <a:t>Religion and others</a:t>
            </a:r>
          </a:p>
        </p:txBody>
      </p:sp>
    </p:spTree>
    <p:extLst>
      <p:ext uri="{BB962C8B-B14F-4D97-AF65-F5344CB8AC3E}">
        <p14:creationId xmlns:p14="http://schemas.microsoft.com/office/powerpoint/2010/main" val="3487765573"/>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1"/>
            <a:ext cx="9144000" cy="4631029"/>
          </a:xfrm>
          <a:prstGeom prst="rect">
            <a:avLst/>
          </a:prstGeom>
          <a:solidFill>
            <a:srgbClr val="00A6E6">
              <a:alpha val="13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sz="3400" b="1" dirty="0">
                <a:solidFill>
                  <a:srgbClr val="00A6E6"/>
                </a:solidFill>
                <a:latin typeface="Helvetica"/>
              </a:rPr>
              <a:t>Viewpoint </a:t>
            </a:r>
            <a:r>
              <a:rPr lang="en-US" sz="3400" b="1" u="sng" dirty="0">
                <a:solidFill>
                  <a:srgbClr val="00A6E6"/>
                </a:solidFill>
                <a:latin typeface="Helvetica"/>
              </a:rPr>
              <a:t>b</a:t>
            </a:r>
          </a:p>
        </p:txBody>
      </p:sp>
      <p:sp>
        <p:nvSpPr>
          <p:cNvPr id="7" name="Content Placeholder 6">
            <a:extLst>
              <a:ext uri="{FF2B5EF4-FFF2-40B4-BE49-F238E27FC236}">
                <a16:creationId xmlns:a16="http://schemas.microsoft.com/office/drawing/2014/main" id="{9C2D87DA-61CA-4FDA-86DD-0CA3A578A1C6}"/>
              </a:ext>
            </a:extLst>
          </p:cNvPr>
          <p:cNvSpPr>
            <a:spLocks noGrp="1"/>
          </p:cNvSpPr>
          <p:nvPr>
            <p:ph idx="1"/>
          </p:nvPr>
        </p:nvSpPr>
        <p:spPr/>
        <p:txBody>
          <a:bodyPr anchor="ctr">
            <a:normAutofit/>
          </a:bodyPr>
          <a:lstStyle/>
          <a:p>
            <a:pPr marL="0" indent="0" algn="ctr">
              <a:buNone/>
            </a:pPr>
            <a:r>
              <a:rPr lang="en-US" sz="2500" i="1" dirty="0"/>
              <a:t>“It’s a problem when the government picks and chooses between religions. But as long as each religion is treated equally then why shouldn’t religion as a whole be promoted? Religious freedom means being able to </a:t>
            </a:r>
            <a:r>
              <a:rPr lang="en-US" sz="2500" i="1" dirty="0" err="1"/>
              <a:t>practise</a:t>
            </a:r>
            <a:r>
              <a:rPr lang="en-US" sz="2500" i="1" dirty="0"/>
              <a:t> your religion, so this should be supported by the state.”</a:t>
            </a:r>
            <a:endParaRPr lang="en-GB" sz="2500" i="1" dirty="0"/>
          </a:p>
        </p:txBody>
      </p:sp>
      <p:pic>
        <p:nvPicPr>
          <p:cNvPr id="4" name="Picture 3" descr="Exploring-Secularis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065" y="4737239"/>
            <a:ext cx="2105269" cy="30633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35744" y="4631028"/>
            <a:ext cx="1914768" cy="518985"/>
          </a:xfrm>
          <a:prstGeom prst="rect">
            <a:avLst/>
          </a:prstGeom>
        </p:spPr>
      </p:pic>
      <p:sp>
        <p:nvSpPr>
          <p:cNvPr id="9" name="TextBox 8"/>
          <p:cNvSpPr txBox="1"/>
          <p:nvPr/>
        </p:nvSpPr>
        <p:spPr>
          <a:xfrm>
            <a:off x="2266462" y="4728306"/>
            <a:ext cx="4682717" cy="307777"/>
          </a:xfrm>
          <a:prstGeom prst="rect">
            <a:avLst/>
          </a:prstGeom>
          <a:noFill/>
        </p:spPr>
        <p:txBody>
          <a:bodyPr wrap="square" rtlCol="0">
            <a:normAutofit/>
          </a:bodyPr>
          <a:lstStyle/>
          <a:p>
            <a:pPr algn="ctr"/>
            <a:r>
              <a:rPr lang="en-US" sz="1400" b="1" dirty="0">
                <a:latin typeface="Helvetica"/>
              </a:rPr>
              <a:t>Religion and others</a:t>
            </a:r>
          </a:p>
        </p:txBody>
      </p:sp>
    </p:spTree>
    <p:extLst>
      <p:ext uri="{BB962C8B-B14F-4D97-AF65-F5344CB8AC3E}">
        <p14:creationId xmlns:p14="http://schemas.microsoft.com/office/powerpoint/2010/main" val="3478176358"/>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1"/>
            <a:ext cx="9144000" cy="4631029"/>
          </a:xfrm>
          <a:prstGeom prst="rect">
            <a:avLst/>
          </a:prstGeom>
          <a:solidFill>
            <a:srgbClr val="00A6E6">
              <a:alpha val="13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sz="3400" b="1" dirty="0">
                <a:solidFill>
                  <a:srgbClr val="00A6E6"/>
                </a:solidFill>
                <a:latin typeface="Helvetica"/>
              </a:rPr>
              <a:t>Viewpoint </a:t>
            </a:r>
            <a:r>
              <a:rPr lang="en-US" sz="3400" b="1" u="sng" dirty="0">
                <a:solidFill>
                  <a:srgbClr val="00A6E6"/>
                </a:solidFill>
                <a:latin typeface="Helvetica"/>
              </a:rPr>
              <a:t>c</a:t>
            </a:r>
          </a:p>
        </p:txBody>
      </p:sp>
      <p:sp>
        <p:nvSpPr>
          <p:cNvPr id="7" name="Content Placeholder 6">
            <a:extLst>
              <a:ext uri="{FF2B5EF4-FFF2-40B4-BE49-F238E27FC236}">
                <a16:creationId xmlns:a16="http://schemas.microsoft.com/office/drawing/2014/main" id="{9C2D87DA-61CA-4FDA-86DD-0CA3A578A1C6}"/>
              </a:ext>
            </a:extLst>
          </p:cNvPr>
          <p:cNvSpPr>
            <a:spLocks noGrp="1"/>
          </p:cNvSpPr>
          <p:nvPr>
            <p:ph idx="1"/>
          </p:nvPr>
        </p:nvSpPr>
        <p:spPr/>
        <p:txBody>
          <a:bodyPr anchor="ctr">
            <a:normAutofit/>
          </a:bodyPr>
          <a:lstStyle/>
          <a:p>
            <a:pPr marL="0" indent="0" algn="ctr">
              <a:buNone/>
            </a:pPr>
            <a:r>
              <a:rPr lang="en-US" sz="2500" i="1" dirty="0"/>
              <a:t>“Religion might inform people’s personal values, but when we come together as a group to make decisions that affect all of us, decisions should be made based on reason and evidence, not just personal feelings. Otherwise what basis do we have to say your personal religious feelings should trump mine?”</a:t>
            </a:r>
            <a:endParaRPr lang="en-GB" sz="2500" i="1" dirty="0"/>
          </a:p>
        </p:txBody>
      </p:sp>
      <p:pic>
        <p:nvPicPr>
          <p:cNvPr id="4" name="Picture 3" descr="Exploring-Secularis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065" y="4737239"/>
            <a:ext cx="2105269" cy="30633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35744" y="4631028"/>
            <a:ext cx="1914768" cy="518985"/>
          </a:xfrm>
          <a:prstGeom prst="rect">
            <a:avLst/>
          </a:prstGeom>
        </p:spPr>
      </p:pic>
      <p:sp>
        <p:nvSpPr>
          <p:cNvPr id="9" name="TextBox 8"/>
          <p:cNvSpPr txBox="1"/>
          <p:nvPr/>
        </p:nvSpPr>
        <p:spPr>
          <a:xfrm>
            <a:off x="2266462" y="4728306"/>
            <a:ext cx="4682717" cy="307777"/>
          </a:xfrm>
          <a:prstGeom prst="rect">
            <a:avLst/>
          </a:prstGeom>
          <a:noFill/>
        </p:spPr>
        <p:txBody>
          <a:bodyPr wrap="square" rtlCol="0">
            <a:normAutofit/>
          </a:bodyPr>
          <a:lstStyle/>
          <a:p>
            <a:pPr algn="ctr"/>
            <a:r>
              <a:rPr lang="en-US" sz="1400" b="1" dirty="0">
                <a:latin typeface="Helvetica"/>
              </a:rPr>
              <a:t>Religion and others</a:t>
            </a:r>
          </a:p>
        </p:txBody>
      </p:sp>
    </p:spTree>
    <p:extLst>
      <p:ext uri="{BB962C8B-B14F-4D97-AF65-F5344CB8AC3E}">
        <p14:creationId xmlns:p14="http://schemas.microsoft.com/office/powerpoint/2010/main" val="1589775052"/>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1"/>
            <a:ext cx="9144000" cy="4631029"/>
          </a:xfrm>
          <a:prstGeom prst="rect">
            <a:avLst/>
          </a:prstGeom>
          <a:solidFill>
            <a:srgbClr val="00A6E6">
              <a:alpha val="13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sz="3400" b="1" dirty="0">
                <a:solidFill>
                  <a:srgbClr val="00A6E6"/>
                </a:solidFill>
                <a:latin typeface="Helvetica"/>
              </a:rPr>
              <a:t>Viewpoint </a:t>
            </a:r>
            <a:r>
              <a:rPr lang="en-US" sz="3400" b="1" u="sng" dirty="0">
                <a:solidFill>
                  <a:srgbClr val="00A6E6"/>
                </a:solidFill>
                <a:latin typeface="Helvetica"/>
              </a:rPr>
              <a:t>d</a:t>
            </a:r>
          </a:p>
        </p:txBody>
      </p:sp>
      <p:sp>
        <p:nvSpPr>
          <p:cNvPr id="7" name="Content Placeholder 6">
            <a:extLst>
              <a:ext uri="{FF2B5EF4-FFF2-40B4-BE49-F238E27FC236}">
                <a16:creationId xmlns:a16="http://schemas.microsoft.com/office/drawing/2014/main" id="{9C2D87DA-61CA-4FDA-86DD-0CA3A578A1C6}"/>
              </a:ext>
            </a:extLst>
          </p:cNvPr>
          <p:cNvSpPr>
            <a:spLocks noGrp="1"/>
          </p:cNvSpPr>
          <p:nvPr>
            <p:ph idx="1"/>
          </p:nvPr>
        </p:nvSpPr>
        <p:spPr/>
        <p:txBody>
          <a:bodyPr anchor="ctr">
            <a:normAutofit/>
          </a:bodyPr>
          <a:lstStyle/>
          <a:p>
            <a:pPr marL="0" indent="0" algn="ctr">
              <a:buNone/>
            </a:pPr>
            <a:r>
              <a:rPr lang="en-US" sz="2500" i="1" dirty="0"/>
              <a:t>“Religion is the only basis for morality and so should be the basis of our laws and decisions. If people don’t follow my religion it harms our society, which we all have an interest in preventing. If a law isn’t consistent with religion, then it can’t be moral and forcing people to follow immoral laws is wrong.”</a:t>
            </a:r>
            <a:endParaRPr lang="en-GB" sz="2500" i="1" dirty="0"/>
          </a:p>
        </p:txBody>
      </p:sp>
      <p:pic>
        <p:nvPicPr>
          <p:cNvPr id="4" name="Picture 3" descr="Exploring-Secularis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065" y="4737239"/>
            <a:ext cx="2105269" cy="30633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35744" y="4631028"/>
            <a:ext cx="1914768" cy="518985"/>
          </a:xfrm>
          <a:prstGeom prst="rect">
            <a:avLst/>
          </a:prstGeom>
        </p:spPr>
      </p:pic>
      <p:sp>
        <p:nvSpPr>
          <p:cNvPr id="9" name="TextBox 8"/>
          <p:cNvSpPr txBox="1"/>
          <p:nvPr/>
        </p:nvSpPr>
        <p:spPr>
          <a:xfrm>
            <a:off x="2266462" y="4728306"/>
            <a:ext cx="4682717" cy="307777"/>
          </a:xfrm>
          <a:prstGeom prst="rect">
            <a:avLst/>
          </a:prstGeom>
          <a:noFill/>
        </p:spPr>
        <p:txBody>
          <a:bodyPr wrap="square" rtlCol="0">
            <a:normAutofit/>
          </a:bodyPr>
          <a:lstStyle/>
          <a:p>
            <a:pPr algn="ctr"/>
            <a:r>
              <a:rPr lang="en-US" sz="1400" b="1" dirty="0">
                <a:latin typeface="Helvetica"/>
              </a:rPr>
              <a:t>Religion and others</a:t>
            </a:r>
          </a:p>
        </p:txBody>
      </p:sp>
    </p:spTree>
    <p:extLst>
      <p:ext uri="{BB962C8B-B14F-4D97-AF65-F5344CB8AC3E}">
        <p14:creationId xmlns:p14="http://schemas.microsoft.com/office/powerpoint/2010/main" val="1253532793"/>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1"/>
            <a:ext cx="9144000" cy="4631029"/>
          </a:xfrm>
          <a:prstGeom prst="rect">
            <a:avLst/>
          </a:prstGeom>
          <a:solidFill>
            <a:srgbClr val="00A6E6">
              <a:alpha val="13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sz="3400" b="1" dirty="0">
                <a:solidFill>
                  <a:srgbClr val="00A6E6"/>
                </a:solidFill>
                <a:latin typeface="Helvetica"/>
              </a:rPr>
              <a:t>Viewpoint </a:t>
            </a:r>
            <a:r>
              <a:rPr lang="en-US" sz="3400" u="sng" dirty="0">
                <a:solidFill>
                  <a:srgbClr val="00A6E6"/>
                </a:solidFill>
              </a:rPr>
              <a:t>e</a:t>
            </a:r>
            <a:endParaRPr lang="en-US" sz="3400" b="1" u="sng" dirty="0">
              <a:solidFill>
                <a:srgbClr val="00A6E6"/>
              </a:solidFill>
              <a:latin typeface="Helvetica"/>
            </a:endParaRPr>
          </a:p>
        </p:txBody>
      </p:sp>
      <p:sp>
        <p:nvSpPr>
          <p:cNvPr id="7" name="Content Placeholder 6">
            <a:extLst>
              <a:ext uri="{FF2B5EF4-FFF2-40B4-BE49-F238E27FC236}">
                <a16:creationId xmlns:a16="http://schemas.microsoft.com/office/drawing/2014/main" id="{9C2D87DA-61CA-4FDA-86DD-0CA3A578A1C6}"/>
              </a:ext>
            </a:extLst>
          </p:cNvPr>
          <p:cNvSpPr>
            <a:spLocks noGrp="1"/>
          </p:cNvSpPr>
          <p:nvPr>
            <p:ph idx="1"/>
          </p:nvPr>
        </p:nvSpPr>
        <p:spPr/>
        <p:txBody>
          <a:bodyPr anchor="ctr">
            <a:normAutofit/>
          </a:bodyPr>
          <a:lstStyle/>
          <a:p>
            <a:pPr marL="0" indent="0" algn="ctr">
              <a:buNone/>
            </a:pPr>
            <a:r>
              <a:rPr lang="en-US" sz="2500" i="1" dirty="0"/>
              <a:t>“The only way to ensure no religion is treated more </a:t>
            </a:r>
            <a:r>
              <a:rPr lang="en-US" sz="2500" i="1" dirty="0" err="1"/>
              <a:t>favourably</a:t>
            </a:r>
            <a:r>
              <a:rPr lang="en-US" sz="2500" i="1" dirty="0"/>
              <a:t> than others is to completely ban religion from public life. If you want to be religious you should keep that in your home, along with any religious symbolism or claims. People guided by personal religious ideas have nothing to contribute.”</a:t>
            </a:r>
            <a:endParaRPr lang="en-GB" sz="2500" i="1" dirty="0"/>
          </a:p>
        </p:txBody>
      </p:sp>
      <p:pic>
        <p:nvPicPr>
          <p:cNvPr id="4" name="Picture 3" descr="Exploring-Secularis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065" y="4737239"/>
            <a:ext cx="2105269" cy="30633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35744" y="4631028"/>
            <a:ext cx="1914768" cy="518985"/>
          </a:xfrm>
          <a:prstGeom prst="rect">
            <a:avLst/>
          </a:prstGeom>
        </p:spPr>
      </p:pic>
      <p:sp>
        <p:nvSpPr>
          <p:cNvPr id="9" name="TextBox 8"/>
          <p:cNvSpPr txBox="1"/>
          <p:nvPr/>
        </p:nvSpPr>
        <p:spPr>
          <a:xfrm>
            <a:off x="2266462" y="4728306"/>
            <a:ext cx="4682717" cy="307777"/>
          </a:xfrm>
          <a:prstGeom prst="rect">
            <a:avLst/>
          </a:prstGeom>
          <a:noFill/>
        </p:spPr>
        <p:txBody>
          <a:bodyPr wrap="square" rtlCol="0">
            <a:normAutofit/>
          </a:bodyPr>
          <a:lstStyle/>
          <a:p>
            <a:pPr algn="ctr"/>
            <a:r>
              <a:rPr lang="en-US" sz="1400" b="1" dirty="0">
                <a:latin typeface="Helvetica"/>
              </a:rPr>
              <a:t>Religion and others</a:t>
            </a:r>
          </a:p>
        </p:txBody>
      </p:sp>
    </p:spTree>
    <p:extLst>
      <p:ext uri="{BB962C8B-B14F-4D97-AF65-F5344CB8AC3E}">
        <p14:creationId xmlns:p14="http://schemas.microsoft.com/office/powerpoint/2010/main" val="3051605096"/>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1"/>
            <a:ext cx="9144000" cy="4631029"/>
          </a:xfrm>
          <a:prstGeom prst="rect">
            <a:avLst/>
          </a:prstGeom>
          <a:solidFill>
            <a:srgbClr val="00A6E6">
              <a:alpha val="13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sz="3400" b="1" dirty="0">
                <a:solidFill>
                  <a:srgbClr val="00A6E6"/>
                </a:solidFill>
                <a:latin typeface="Helvetica"/>
              </a:rPr>
              <a:t>Viewpoint </a:t>
            </a:r>
            <a:r>
              <a:rPr lang="en-US" sz="3400" u="sng" dirty="0">
                <a:solidFill>
                  <a:srgbClr val="00A6E6"/>
                </a:solidFill>
              </a:rPr>
              <a:t>f</a:t>
            </a:r>
            <a:endParaRPr lang="en-US" sz="3400" b="1" u="sng" dirty="0">
              <a:solidFill>
                <a:srgbClr val="00A6E6"/>
              </a:solidFill>
              <a:latin typeface="Helvetica"/>
            </a:endParaRPr>
          </a:p>
        </p:txBody>
      </p:sp>
      <p:sp>
        <p:nvSpPr>
          <p:cNvPr id="7" name="Content Placeholder 6">
            <a:extLst>
              <a:ext uri="{FF2B5EF4-FFF2-40B4-BE49-F238E27FC236}">
                <a16:creationId xmlns:a16="http://schemas.microsoft.com/office/drawing/2014/main" id="{9C2D87DA-61CA-4FDA-86DD-0CA3A578A1C6}"/>
              </a:ext>
            </a:extLst>
          </p:cNvPr>
          <p:cNvSpPr>
            <a:spLocks noGrp="1"/>
          </p:cNvSpPr>
          <p:nvPr>
            <p:ph idx="1"/>
          </p:nvPr>
        </p:nvSpPr>
        <p:spPr/>
        <p:txBody>
          <a:bodyPr anchor="ctr">
            <a:normAutofit/>
          </a:bodyPr>
          <a:lstStyle/>
          <a:p>
            <a:pPr marL="0" indent="0" algn="ctr">
              <a:buNone/>
            </a:pPr>
            <a:r>
              <a:rPr lang="en-US" sz="2500" i="1" dirty="0"/>
              <a:t>“Everyone should have the right to </a:t>
            </a:r>
            <a:r>
              <a:rPr lang="en-US" sz="2500" i="1" dirty="0" err="1"/>
              <a:t>practise</a:t>
            </a:r>
            <a:r>
              <a:rPr lang="en-US" sz="2500" i="1" dirty="0"/>
              <a:t> their personal religion or belief, but this should never be imposed on others. The government should stay out of people’s religious beliefs and shouldn’t support religious practices or beliefs. This requires the state and its services to be religiously neutral.”</a:t>
            </a:r>
            <a:endParaRPr lang="en-GB" sz="2500" i="1" dirty="0"/>
          </a:p>
        </p:txBody>
      </p:sp>
      <p:pic>
        <p:nvPicPr>
          <p:cNvPr id="4" name="Picture 3" descr="Exploring-Secularis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065" y="4737239"/>
            <a:ext cx="2105269" cy="30633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35744" y="4631028"/>
            <a:ext cx="1914768" cy="518985"/>
          </a:xfrm>
          <a:prstGeom prst="rect">
            <a:avLst/>
          </a:prstGeom>
        </p:spPr>
      </p:pic>
      <p:sp>
        <p:nvSpPr>
          <p:cNvPr id="9" name="TextBox 8"/>
          <p:cNvSpPr txBox="1"/>
          <p:nvPr/>
        </p:nvSpPr>
        <p:spPr>
          <a:xfrm>
            <a:off x="2266462" y="4728306"/>
            <a:ext cx="4682717" cy="307777"/>
          </a:xfrm>
          <a:prstGeom prst="rect">
            <a:avLst/>
          </a:prstGeom>
          <a:noFill/>
        </p:spPr>
        <p:txBody>
          <a:bodyPr wrap="square" rtlCol="0">
            <a:normAutofit/>
          </a:bodyPr>
          <a:lstStyle/>
          <a:p>
            <a:pPr algn="ctr"/>
            <a:r>
              <a:rPr lang="en-US" sz="1400" b="1" dirty="0">
                <a:latin typeface="Helvetica"/>
              </a:rPr>
              <a:t>Religion and others</a:t>
            </a:r>
          </a:p>
        </p:txBody>
      </p:sp>
    </p:spTree>
    <p:extLst>
      <p:ext uri="{BB962C8B-B14F-4D97-AF65-F5344CB8AC3E}">
        <p14:creationId xmlns:p14="http://schemas.microsoft.com/office/powerpoint/2010/main" val="1012023644"/>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3505-Background-1.png"/>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1" y="1"/>
            <a:ext cx="9150513" cy="4630616"/>
          </a:xfrm>
          <a:prstGeom prst="rect">
            <a:avLst/>
          </a:prstGeom>
          <a:noFill/>
        </p:spPr>
      </p:pic>
      <p:sp>
        <p:nvSpPr>
          <p:cNvPr id="2" name="Title 1"/>
          <p:cNvSpPr>
            <a:spLocks noGrp="1"/>
          </p:cNvSpPr>
          <p:nvPr>
            <p:ph type="title"/>
          </p:nvPr>
        </p:nvSpPr>
        <p:spPr/>
        <p:txBody>
          <a:bodyPr>
            <a:normAutofit/>
          </a:bodyPr>
          <a:lstStyle/>
          <a:p>
            <a:r>
              <a:rPr lang="en-US" sz="3400" dirty="0">
                <a:solidFill>
                  <a:srgbClr val="00A6E6"/>
                </a:solidFill>
              </a:rPr>
              <a:t>Questions</a:t>
            </a:r>
            <a:endParaRPr lang="en-US" sz="3400" b="1" dirty="0">
              <a:solidFill>
                <a:srgbClr val="00A6E6"/>
              </a:solidFill>
              <a:latin typeface="Helvetica"/>
            </a:endParaRPr>
          </a:p>
        </p:txBody>
      </p:sp>
      <p:sp>
        <p:nvSpPr>
          <p:cNvPr id="3" name="Subtitle 2"/>
          <p:cNvSpPr>
            <a:spLocks noGrp="1"/>
          </p:cNvSpPr>
          <p:nvPr>
            <p:ph idx="1"/>
          </p:nvPr>
        </p:nvSpPr>
        <p:spPr/>
        <p:txBody>
          <a:bodyPr>
            <a:normAutofit/>
          </a:bodyPr>
          <a:lstStyle/>
          <a:p>
            <a:pPr marL="0" indent="0">
              <a:buNone/>
            </a:pPr>
            <a:r>
              <a:rPr lang="en-US" sz="3600" b="1" dirty="0">
                <a:solidFill>
                  <a:schemeClr val="tx1"/>
                </a:solidFill>
              </a:rPr>
              <a:t>Q1.</a:t>
            </a:r>
            <a:r>
              <a:rPr lang="en-US" sz="3600" dirty="0">
                <a:solidFill>
                  <a:schemeClr val="tx1"/>
                </a:solidFill>
              </a:rPr>
              <a:t> </a:t>
            </a:r>
            <a:r>
              <a:rPr lang="en-US" sz="3600" dirty="0"/>
              <a:t>What do you think of this viewpoint</a:t>
            </a:r>
            <a:r>
              <a:rPr lang="en-US" sz="3600" dirty="0">
                <a:solidFill>
                  <a:schemeClr val="tx1"/>
                </a:solidFill>
              </a:rPr>
              <a:t>? </a:t>
            </a:r>
            <a:r>
              <a:rPr lang="en-US" sz="3600" b="1" dirty="0">
                <a:solidFill>
                  <a:schemeClr val="tx1"/>
                </a:solidFill>
              </a:rPr>
              <a:t>(a-f)</a:t>
            </a:r>
          </a:p>
          <a:p>
            <a:pPr marL="0" indent="0">
              <a:buNone/>
            </a:pPr>
            <a:r>
              <a:rPr lang="en-US" sz="3600" b="1" dirty="0">
                <a:solidFill>
                  <a:schemeClr val="tx1"/>
                </a:solidFill>
              </a:rPr>
              <a:t>Q2.</a:t>
            </a:r>
            <a:r>
              <a:rPr lang="en-US" sz="3600" dirty="0">
                <a:solidFill>
                  <a:schemeClr val="tx1"/>
                </a:solidFill>
              </a:rPr>
              <a:t> </a:t>
            </a:r>
            <a:r>
              <a:rPr lang="en-US" sz="3600" dirty="0"/>
              <a:t>Who do you think might hold this viewpoint</a:t>
            </a:r>
            <a:r>
              <a:rPr lang="en-US" sz="3600" dirty="0">
                <a:solidFill>
                  <a:schemeClr val="tx1"/>
                </a:solidFill>
              </a:rPr>
              <a:t>? </a:t>
            </a:r>
            <a:r>
              <a:rPr lang="en-US" sz="3600" b="1" dirty="0">
                <a:solidFill>
                  <a:schemeClr val="tx1"/>
                </a:solidFill>
              </a:rPr>
              <a:t>(a-f)</a:t>
            </a:r>
          </a:p>
          <a:p>
            <a:pPr marL="0" indent="0">
              <a:buNone/>
            </a:pPr>
            <a:r>
              <a:rPr lang="en-US" sz="3600" b="1" dirty="0"/>
              <a:t>Q3.</a:t>
            </a:r>
            <a:r>
              <a:rPr lang="en-US" sz="3600" dirty="0"/>
              <a:t> Why? </a:t>
            </a:r>
            <a:r>
              <a:rPr lang="en-US" sz="3600" b="1" dirty="0"/>
              <a:t>(a-f)</a:t>
            </a:r>
            <a:endParaRPr lang="en-US" sz="3600" b="1" dirty="0">
              <a:solidFill>
                <a:schemeClr val="tx1"/>
              </a:solidFill>
              <a:latin typeface="Helvetica"/>
            </a:endParaRPr>
          </a:p>
        </p:txBody>
      </p:sp>
      <p:pic>
        <p:nvPicPr>
          <p:cNvPr id="4" name="Picture 3" descr="Exploring-Secularis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065" y="4737239"/>
            <a:ext cx="2105269" cy="30633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35744" y="4631028"/>
            <a:ext cx="1914768" cy="518985"/>
          </a:xfrm>
          <a:prstGeom prst="rect">
            <a:avLst/>
          </a:prstGeom>
        </p:spPr>
      </p:pic>
      <p:sp>
        <p:nvSpPr>
          <p:cNvPr id="9" name="TextBox 8"/>
          <p:cNvSpPr txBox="1"/>
          <p:nvPr/>
        </p:nvSpPr>
        <p:spPr>
          <a:xfrm>
            <a:off x="2266462" y="4728306"/>
            <a:ext cx="4682717" cy="307777"/>
          </a:xfrm>
          <a:prstGeom prst="rect">
            <a:avLst/>
          </a:prstGeom>
          <a:noFill/>
        </p:spPr>
        <p:txBody>
          <a:bodyPr wrap="square" rtlCol="0">
            <a:normAutofit/>
          </a:bodyPr>
          <a:lstStyle/>
          <a:p>
            <a:pPr algn="ctr"/>
            <a:r>
              <a:rPr lang="en-US" sz="1400" b="1" dirty="0">
                <a:latin typeface="Helvetica"/>
              </a:rPr>
              <a:t>Religion and others</a:t>
            </a:r>
          </a:p>
        </p:txBody>
      </p:sp>
    </p:spTree>
    <p:extLst>
      <p:ext uri="{BB962C8B-B14F-4D97-AF65-F5344CB8AC3E}">
        <p14:creationId xmlns:p14="http://schemas.microsoft.com/office/powerpoint/2010/main" val="284906063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25241B9C8DD9249B714D8777F6D6280" ma:contentTypeVersion="5" ma:contentTypeDescription="Create a new document." ma:contentTypeScope="" ma:versionID="25c73df683060104cead68b91a46f8c3">
  <xsd:schema xmlns:xsd="http://www.w3.org/2001/XMLSchema" xmlns:xs="http://www.w3.org/2001/XMLSchema" xmlns:p="http://schemas.microsoft.com/office/2006/metadata/properties" xmlns:ns2="23675736-5309-4c8f-b943-bcff953af2fd" targetNamespace="http://schemas.microsoft.com/office/2006/metadata/properties" ma:root="true" ma:fieldsID="911374375519a43051794660537c6db8" ns2:_="">
    <xsd:import namespace="23675736-5309-4c8f-b943-bcff953af2fd"/>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675736-5309-4c8f-b943-bcff953af2f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8718DC5-1221-4ABF-B4E6-0E2A017F683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3675736-5309-4c8f-b943-bcff953af2f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60F98A8-9DDA-4E16-961E-822A7CE0D8FD}">
  <ds:schemaRefs>
    <ds:schemaRef ds:uri="http://schemas.microsoft.com/office/infopath/2007/PartnerControls"/>
    <ds:schemaRef ds:uri="23675736-5309-4c8f-b943-bcff953af2fd"/>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www.w3.org/XML/1998/namespace"/>
    <ds:schemaRef ds:uri="http://purl.org/dc/dcmitype/"/>
  </ds:schemaRefs>
</ds:datastoreItem>
</file>

<file path=customXml/itemProps3.xml><?xml version="1.0" encoding="utf-8"?>
<ds:datastoreItem xmlns:ds="http://schemas.openxmlformats.org/officeDocument/2006/customXml" ds:itemID="{C4645264-031E-4135-89BC-8F738C77A2B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109</TotalTime>
  <Words>1168</Words>
  <Application>Microsoft Office PowerPoint</Application>
  <PresentationFormat>On-screen Show (16:9)</PresentationFormat>
  <Paragraphs>62</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Helvetica</vt:lpstr>
      <vt:lpstr>Office Theme</vt:lpstr>
      <vt:lpstr>Viewpoints on religion and secularism</vt:lpstr>
      <vt:lpstr>Viewpoints</vt:lpstr>
      <vt:lpstr>Viewpoint a</vt:lpstr>
      <vt:lpstr>Viewpoint b</vt:lpstr>
      <vt:lpstr>Viewpoint c</vt:lpstr>
      <vt:lpstr>Viewpoint d</vt:lpstr>
      <vt:lpstr>Viewpoint e</vt:lpstr>
      <vt:lpstr>Viewpoint f</vt:lpstr>
      <vt:lpstr>Questions</vt:lpstr>
      <vt:lpstr>Questions</vt:lpstr>
      <vt:lpstr>Questions</vt:lpstr>
      <vt:lpstr>Are the viewpoint secularist?</vt:lpstr>
      <vt:lpstr>Are the viewpoint secularist?</vt:lpstr>
      <vt:lpstr>Are the viewpoint secularist?</vt:lpstr>
      <vt:lpstr>Are the viewpoint secularist?</vt:lpstr>
      <vt:lpstr>Are the viewpoint secularist?</vt:lpstr>
      <vt:lpstr>Are the viewpoint secularist?</vt:lpstr>
    </vt:vector>
  </TitlesOfParts>
  <Company>WhiteLight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Bradley Davis</dc:creator>
  <cp:lastModifiedBy>alastair lichten</cp:lastModifiedBy>
  <cp:revision>21</cp:revision>
  <dcterms:created xsi:type="dcterms:W3CDTF">2019-01-28T16:10:46Z</dcterms:created>
  <dcterms:modified xsi:type="dcterms:W3CDTF">2019-03-08T11:34:06Z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0x010100B25241B9C8DD9249B714D8777F6D6280</vt:lpwstr>
  </property>
</Properties>
</file>