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E6"/>
    <a:srgbClr val="0092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645" autoAdjust="0"/>
  </p:normalViewPr>
  <p:slideViewPr>
    <p:cSldViewPr snapToGrid="0" snapToObjects="1">
      <p:cViewPr varScale="1">
        <p:scale>
          <a:sx n="142" d="100"/>
          <a:sy n="142" d="100"/>
        </p:scale>
        <p:origin x="714"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327119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9497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79580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1403877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5C78897-CA08-104D-B250-D2C63C5CDAC8}" type="datetimeFigureOut">
              <a:rPr lang="en-US" smtClean="0"/>
              <a:t>3/8/2019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1417019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35C78897-CA08-104D-B250-D2C63C5CDAC8}"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729248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5C78897-CA08-104D-B250-D2C63C5CDAC8}" type="datetimeFigureOut">
              <a:rPr lang="en-US" smtClean="0"/>
              <a:t>3/8/2019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753224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35C78897-CA08-104D-B250-D2C63C5CDAC8}" type="datetimeFigureOut">
              <a:rPr lang="en-US" smtClean="0"/>
              <a:t>3/8/2019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2880721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78897-CA08-104D-B250-D2C63C5CDAC8}" type="datetimeFigureOut">
              <a:rPr lang="en-US" smtClean="0"/>
              <a:t>3/8/2019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3386179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C78897-CA08-104D-B250-D2C63C5CDAC8}"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343895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C78897-CA08-104D-B250-D2C63C5CDAC8}" type="datetimeFigureOut">
              <a:rPr lang="en-US" smtClean="0"/>
              <a:t>3/8/2019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A284-7B3F-0C48-A330-BA9CB8F477E1}" type="slidenum">
              <a:rPr lang="en-US" smtClean="0"/>
              <a:t>‹#›</a:t>
            </a:fld>
            <a:endParaRPr lang="en-US"/>
          </a:p>
        </p:txBody>
      </p:sp>
    </p:spTree>
    <p:extLst>
      <p:ext uri="{BB962C8B-B14F-4D97-AF65-F5344CB8AC3E}">
        <p14:creationId xmlns:p14="http://schemas.microsoft.com/office/powerpoint/2010/main" val="1000013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C78897-CA08-104D-B250-D2C63C5CDAC8}" type="datetimeFigureOut">
              <a:rPr lang="en-US" smtClean="0"/>
              <a:t>3/8/2019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CADA284-7B3F-0C48-A330-BA9CB8F477E1}" type="slidenum">
              <a:rPr lang="en-US" smtClean="0"/>
              <a:t>‹#›</a:t>
            </a:fld>
            <a:endParaRPr lang="en-US"/>
          </a:p>
        </p:txBody>
      </p:sp>
    </p:spTree>
    <p:extLst>
      <p:ext uri="{BB962C8B-B14F-4D97-AF65-F5344CB8AC3E}">
        <p14:creationId xmlns:p14="http://schemas.microsoft.com/office/powerpoint/2010/main" val="1046215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b="1" i="0" kern="1200">
          <a:solidFill>
            <a:schemeClr val="tx1"/>
          </a:solidFill>
          <a:latin typeface="Helvetica"/>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685800" y="1"/>
            <a:ext cx="7772400" cy="4630616"/>
          </a:xfrm>
        </p:spPr>
        <p:txBody>
          <a:bodyPr>
            <a:normAutofit/>
          </a:bodyPr>
          <a:lstStyle/>
          <a:p>
            <a:r>
              <a:rPr lang="en-US" sz="8800" b="1" dirty="0">
                <a:solidFill>
                  <a:srgbClr val="00A6E6"/>
                </a:solidFill>
                <a:latin typeface="Helvetica"/>
              </a:rPr>
              <a:t>What is secularism?</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08329040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pPr marL="0" indent="0">
              <a:buNone/>
            </a:pPr>
            <a:r>
              <a:rPr lang="en-US" b="1" dirty="0"/>
              <a:t>3. Equality</a:t>
            </a:r>
            <a:r>
              <a:rPr lang="en-US" dirty="0"/>
              <a:t>, so that your religious beliefs or lack of them doesn’t put others at an advantage or a disadvantage.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1418768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pPr marL="0" indent="0">
              <a:buNone/>
            </a:pPr>
            <a:r>
              <a:rPr lang="en-US" sz="2700" dirty="0"/>
              <a:t>People who support or oppose secularism have lots of different ideas about why it might make societies fairer or not.</a:t>
            </a:r>
          </a:p>
          <a:p>
            <a:pPr marL="0" indent="0">
              <a:buNone/>
            </a:pPr>
            <a:endParaRPr lang="en-US" sz="2700" dirty="0"/>
          </a:p>
          <a:p>
            <a:pPr marL="0" indent="0">
              <a:buNone/>
            </a:pPr>
            <a:r>
              <a:rPr lang="en-US" sz="2700" dirty="0"/>
              <a:t>Because different people can have different ethical stances informed by their worldviews, secularists believe: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42200777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fontScale="85000" lnSpcReduction="20000"/>
          </a:bodyPr>
          <a:lstStyle/>
          <a:p>
            <a:r>
              <a:rPr lang="en-US" dirty="0"/>
              <a:t>Personal ethical preferences arising from religious, non-religious or irreligious convictions should not be presumed to be of more or less worth. </a:t>
            </a:r>
          </a:p>
          <a:p>
            <a:endParaRPr lang="en-GB" dirty="0"/>
          </a:p>
          <a:p>
            <a:pPr marL="0" indent="0">
              <a:buNone/>
            </a:pPr>
            <a:r>
              <a:rPr lang="en-GB" dirty="0"/>
              <a:t>So </a:t>
            </a:r>
          </a:p>
          <a:p>
            <a:pPr marL="0" indent="0">
              <a:buNone/>
            </a:pPr>
            <a:endParaRPr lang="en-GB" dirty="0"/>
          </a:p>
          <a:p>
            <a:r>
              <a:rPr lang="en-US" dirty="0"/>
              <a:t>Personal ethical preferences aren’t sufficient to compel others. Rules which affect others need to be justified.</a:t>
            </a:r>
          </a:p>
          <a:p>
            <a:endParaRPr lang="en-US" dirty="0"/>
          </a:p>
          <a:p>
            <a:pPr marL="0" indent="0" algn="r">
              <a:buNone/>
            </a:pPr>
            <a:r>
              <a:rPr lang="en-US" dirty="0"/>
              <a:t>And&gt;</a:t>
            </a:r>
            <a:endParaRPr lang="en-GB"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8524292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r>
              <a:rPr lang="en-US" sz="2700" dirty="0"/>
              <a:t>We can persuade people to agree with our personal ethical preferences, but we can’t force them to.. </a:t>
            </a:r>
          </a:p>
          <a:p>
            <a:endParaRPr lang="en-GB" sz="2700" dirty="0"/>
          </a:p>
          <a:p>
            <a:pPr marL="0" indent="0">
              <a:buNone/>
            </a:pPr>
            <a:r>
              <a:rPr lang="en-GB" sz="2700" dirty="0"/>
              <a:t>So </a:t>
            </a:r>
          </a:p>
          <a:p>
            <a:pPr marL="0" indent="0">
              <a:buNone/>
            </a:pPr>
            <a:endParaRPr lang="en-GB" sz="2700" dirty="0"/>
          </a:p>
          <a:p>
            <a:r>
              <a:rPr lang="en-US" sz="2700" dirty="0"/>
              <a:t>Sometimes we need to protect people from having others’ personal ethical preferences imposed on them.</a:t>
            </a:r>
            <a:endParaRPr lang="en-GB" sz="27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42117959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p:txBody>
          <a:bodyPr>
            <a:noAutofit/>
          </a:bodyPr>
          <a:lstStyle/>
          <a:p>
            <a:r>
              <a:rPr lang="en-US" sz="4400" b="1" dirty="0">
                <a:solidFill>
                  <a:srgbClr val="00A6E6"/>
                </a:solidFill>
                <a:latin typeface="Helvetica"/>
              </a:rPr>
              <a:t>Why does secularism matter?</a:t>
            </a:r>
          </a:p>
        </p:txBody>
      </p:sp>
      <p:sp>
        <p:nvSpPr>
          <p:cNvPr id="3" name="Content Placeholder 2">
            <a:extLst>
              <a:ext uri="{FF2B5EF4-FFF2-40B4-BE49-F238E27FC236}">
                <a16:creationId xmlns:a16="http://schemas.microsoft.com/office/drawing/2014/main" id="{4267BC07-7A6E-4E5A-9BB7-078C49E51C2E}"/>
              </a:ext>
            </a:extLst>
          </p:cNvPr>
          <p:cNvSpPr>
            <a:spLocks noGrp="1"/>
          </p:cNvSpPr>
          <p:nvPr>
            <p:ph idx="1"/>
          </p:nvPr>
        </p:nvSpPr>
        <p:spPr/>
        <p:txBody>
          <a:bodyPr anchor="ctr">
            <a:normAutofit/>
          </a:bodyPr>
          <a:lstStyle/>
          <a:p>
            <a:pPr marL="0" indent="0">
              <a:buNone/>
            </a:pPr>
            <a:r>
              <a:rPr lang="en-US" sz="2700" dirty="0"/>
              <a:t>Secularism raises significant questions about how we balance freedom of, and from, religion with other rights. These are some of the most important questions which arise in all of the humanities, from religious and belief education to citizenship, and from the arts to history.</a:t>
            </a:r>
            <a:endParaRPr lang="en-GB" sz="27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141859669"/>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p:txBody>
          <a:bodyPr>
            <a:noAutofit/>
          </a:bodyPr>
          <a:lstStyle/>
          <a:p>
            <a:r>
              <a:rPr lang="en-US" sz="4400" b="1" dirty="0">
                <a:solidFill>
                  <a:srgbClr val="00A6E6"/>
                </a:solidFill>
                <a:latin typeface="Helvetica"/>
              </a:rPr>
              <a:t>Why does secularism matter?</a:t>
            </a:r>
          </a:p>
        </p:txBody>
      </p:sp>
      <p:sp>
        <p:nvSpPr>
          <p:cNvPr id="3" name="Content Placeholder 2">
            <a:extLst>
              <a:ext uri="{FF2B5EF4-FFF2-40B4-BE49-F238E27FC236}">
                <a16:creationId xmlns:a16="http://schemas.microsoft.com/office/drawing/2014/main" id="{4267BC07-7A6E-4E5A-9BB7-078C49E51C2E}"/>
              </a:ext>
            </a:extLst>
          </p:cNvPr>
          <p:cNvSpPr>
            <a:spLocks noGrp="1"/>
          </p:cNvSpPr>
          <p:nvPr>
            <p:ph idx="1"/>
          </p:nvPr>
        </p:nvSpPr>
        <p:spPr/>
        <p:txBody>
          <a:bodyPr anchor="ctr">
            <a:normAutofit/>
          </a:bodyPr>
          <a:lstStyle/>
          <a:p>
            <a:pPr marL="0" indent="0">
              <a:buNone/>
            </a:pPr>
            <a:r>
              <a:rPr lang="en-GB" sz="2700" dirty="0"/>
              <a:t>Whenever we consider questions about the influence of religion in society or our laws, the nature or limits of freedom of belief, or the balance between rights, we are following in the footsteps of secularist philosophers.</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05293631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title"/>
          </p:nvPr>
        </p:nvSpPr>
        <p:spPr/>
        <p:txBody>
          <a:bodyPr>
            <a:noAutofit/>
          </a:bodyPr>
          <a:lstStyle/>
          <a:p>
            <a:r>
              <a:rPr lang="en-US" sz="4400" b="1" dirty="0">
                <a:solidFill>
                  <a:srgbClr val="00A6E6"/>
                </a:solidFill>
                <a:latin typeface="Helvetica"/>
              </a:rPr>
              <a:t>Why does secularism matter?</a:t>
            </a:r>
          </a:p>
        </p:txBody>
      </p:sp>
      <p:sp>
        <p:nvSpPr>
          <p:cNvPr id="3" name="Content Placeholder 2">
            <a:extLst>
              <a:ext uri="{FF2B5EF4-FFF2-40B4-BE49-F238E27FC236}">
                <a16:creationId xmlns:a16="http://schemas.microsoft.com/office/drawing/2014/main" id="{4267BC07-7A6E-4E5A-9BB7-078C49E51C2E}"/>
              </a:ext>
            </a:extLst>
          </p:cNvPr>
          <p:cNvSpPr>
            <a:spLocks noGrp="1"/>
          </p:cNvSpPr>
          <p:nvPr>
            <p:ph idx="1"/>
          </p:nvPr>
        </p:nvSpPr>
        <p:spPr>
          <a:xfrm>
            <a:off x="457200" y="950976"/>
            <a:ext cx="8229600" cy="3643647"/>
          </a:xfrm>
        </p:spPr>
        <p:txBody>
          <a:bodyPr>
            <a:noAutofit/>
          </a:bodyPr>
          <a:lstStyle/>
          <a:p>
            <a:pPr marL="0" indent="0">
              <a:buNone/>
            </a:pPr>
            <a:r>
              <a:rPr lang="en-GB" sz="2700" dirty="0"/>
              <a:t>There are lots of secularist questions that people have views on.</a:t>
            </a:r>
          </a:p>
          <a:p>
            <a:pPr marL="0" indent="0">
              <a:buNone/>
            </a:pPr>
            <a:r>
              <a:rPr lang="en-GB" sz="2700" dirty="0"/>
              <a:t>Everything from: “Should the Government promote religion?”</a:t>
            </a:r>
          </a:p>
          <a:p>
            <a:pPr marL="0" indent="0">
              <a:buNone/>
            </a:pPr>
            <a:r>
              <a:rPr lang="en-GB" sz="2700" dirty="0"/>
              <a:t>To “Should businesses be able to refuse customers based on their religion?”</a:t>
            </a:r>
          </a:p>
          <a:p>
            <a:pPr marL="0" indent="0">
              <a:buNone/>
            </a:pPr>
            <a:r>
              <a:rPr lang="en-GB" sz="2700" dirty="0"/>
              <a:t>And from “Should blasphemy be legal?”</a:t>
            </a:r>
          </a:p>
          <a:p>
            <a:pPr marL="0" indent="0">
              <a:buNone/>
            </a:pPr>
            <a:r>
              <a:rPr lang="en-GB" sz="2700" dirty="0"/>
              <a:t>To “</a:t>
            </a:r>
            <a:r>
              <a:rPr lang="en-US" sz="2700" dirty="0"/>
              <a:t>Should religions run public services?</a:t>
            </a:r>
            <a:r>
              <a:rPr lang="en-GB" sz="2700" dirty="0"/>
              <a:t>”</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6084643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685800" y="1"/>
            <a:ext cx="7772400" cy="4630616"/>
          </a:xfrm>
        </p:spPr>
        <p:txBody>
          <a:bodyPr>
            <a:normAutofit/>
          </a:bodyPr>
          <a:lstStyle/>
          <a:p>
            <a:r>
              <a:rPr lang="en-US" sz="8800" b="1" dirty="0">
                <a:solidFill>
                  <a:srgbClr val="00A6E6"/>
                </a:solidFill>
                <a:latin typeface="Helvetica"/>
              </a:rPr>
              <a:t>What is secularism?</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417358687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2" name="Title 1"/>
          <p:cNvSpPr>
            <a:spLocks noGrp="1"/>
          </p:cNvSpPr>
          <p:nvPr>
            <p:ph type="ctrTitle"/>
          </p:nvPr>
        </p:nvSpPr>
        <p:spPr>
          <a:xfrm>
            <a:off x="685800" y="0"/>
            <a:ext cx="7772400" cy="4631028"/>
          </a:xfrm>
        </p:spPr>
        <p:txBody>
          <a:bodyPr>
            <a:normAutofit/>
          </a:bodyPr>
          <a:lstStyle/>
          <a:p>
            <a:r>
              <a:rPr lang="en-US" sz="3400" b="1" dirty="0">
                <a:solidFill>
                  <a:srgbClr val="00A6E6"/>
                </a:solidFill>
                <a:latin typeface="Helvetica"/>
              </a:rPr>
              <a:t>When we talk about religion in society, lots of people notice things like: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22406756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r>
              <a:rPr lang="en-US" sz="2700" dirty="0"/>
              <a:t>People have different worldviews and ideas about how best to live.</a:t>
            </a:r>
          </a:p>
          <a:p>
            <a:r>
              <a:rPr lang="en-US" sz="2700" dirty="0"/>
              <a:t>These often include disagreements over religion or irreligion.</a:t>
            </a:r>
          </a:p>
          <a:p>
            <a:r>
              <a:rPr lang="en-US" sz="2700" dirty="0"/>
              <a:t>Some ideas about how best to live are compatible or widely shared despite different worldviews.</a:t>
            </a:r>
          </a:p>
          <a:p>
            <a:r>
              <a:rPr lang="en-US" sz="2700" dirty="0"/>
              <a:t>Some ideas about how best to live are incompatible with or exclusive to certain worldviews.</a:t>
            </a:r>
            <a:endParaRPr lang="en-GB" sz="27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17657784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r>
              <a:rPr lang="en-US" sz="2700" dirty="0"/>
              <a:t>Religion or irreligion can be used to inspire positive social actions.</a:t>
            </a:r>
          </a:p>
          <a:p>
            <a:r>
              <a:rPr lang="en-US" sz="2700" dirty="0"/>
              <a:t>Religion or irreligion can be used to inspire negative social actions.</a:t>
            </a:r>
          </a:p>
          <a:p>
            <a:r>
              <a:rPr lang="en-US" sz="2700" dirty="0"/>
              <a:t>Some people experience unfair advantages because of religion.</a:t>
            </a:r>
          </a:p>
          <a:p>
            <a:r>
              <a:rPr lang="en-US" sz="2700" dirty="0"/>
              <a:t>Some people experience unfair disadvantages because of religion.</a:t>
            </a:r>
            <a:endParaRPr lang="en-GB" sz="27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24748538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r>
              <a:rPr lang="en-US" sz="2700" dirty="0"/>
              <a:t>People’s ideas of what gods want often coincide with their own desires or moral preferences.</a:t>
            </a:r>
          </a:p>
          <a:p>
            <a:r>
              <a:rPr lang="en-US" sz="2700" dirty="0"/>
              <a:t>Making particular beliefs about religion required or </a:t>
            </a:r>
            <a:r>
              <a:rPr lang="en-GB" sz="2700" dirty="0"/>
              <a:t>favoured</a:t>
            </a:r>
            <a:r>
              <a:rPr lang="en-US" sz="2700" dirty="0"/>
              <a:t> over others has led to bad outcomes.</a:t>
            </a:r>
            <a:endParaRPr lang="en-GB" sz="2700" dirty="0"/>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7079097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3505-Background-1.png">
            <a:extLst>
              <a:ext uri="{FF2B5EF4-FFF2-40B4-BE49-F238E27FC236}">
                <a16:creationId xmlns:a16="http://schemas.microsoft.com/office/drawing/2014/main" id="{5471F2EA-3381-4442-9BFF-464307A0BC7C}"/>
              </a:ext>
            </a:extLst>
          </p:cNvPr>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12" name="Title 1">
            <a:extLst>
              <a:ext uri="{FF2B5EF4-FFF2-40B4-BE49-F238E27FC236}">
                <a16:creationId xmlns:a16="http://schemas.microsoft.com/office/drawing/2014/main" id="{B06F6399-703C-40DE-9416-1E750A444196}"/>
              </a:ext>
            </a:extLst>
          </p:cNvPr>
          <p:cNvSpPr txBox="1">
            <a:spLocks/>
          </p:cNvSpPr>
          <p:nvPr/>
        </p:nvSpPr>
        <p:spPr>
          <a:xfrm>
            <a:off x="721620" y="430305"/>
            <a:ext cx="7772400" cy="1867397"/>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000" b="1" i="0" kern="1200">
                <a:solidFill>
                  <a:schemeClr val="tx1"/>
                </a:solidFill>
                <a:latin typeface="Helvetica"/>
                <a:ea typeface="+mj-ea"/>
                <a:cs typeface="+mj-cs"/>
              </a:defRPr>
            </a:lvl1pPr>
          </a:lstStyle>
          <a:p>
            <a:r>
              <a:rPr lang="en-US" sz="3400" dirty="0">
                <a:solidFill>
                  <a:srgbClr val="00A6E6"/>
                </a:solidFill>
              </a:rPr>
              <a:t>Once we notice these things, there are lots of different ideas about how we should respond.</a:t>
            </a:r>
          </a:p>
        </p:txBody>
      </p:sp>
      <p:pic>
        <p:nvPicPr>
          <p:cNvPr id="13" name="Picture 12" descr="Exploring-Secularism.png">
            <a:extLst>
              <a:ext uri="{FF2B5EF4-FFF2-40B4-BE49-F238E27FC236}">
                <a16:creationId xmlns:a16="http://schemas.microsoft.com/office/drawing/2014/main" id="{139799A6-3F09-49AB-B163-8BC97B98B1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14" name="Picture 13">
            <a:extLst>
              <a:ext uri="{FF2B5EF4-FFF2-40B4-BE49-F238E27FC236}">
                <a16:creationId xmlns:a16="http://schemas.microsoft.com/office/drawing/2014/main" id="{D952EC4B-89A3-4ACF-B8C5-D988B02282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15" name="TextBox 14">
            <a:extLst>
              <a:ext uri="{FF2B5EF4-FFF2-40B4-BE49-F238E27FC236}">
                <a16:creationId xmlns:a16="http://schemas.microsoft.com/office/drawing/2014/main" id="{E2BF38CF-5161-4C64-8F64-E1C9D6C77EC1}"/>
              </a:ext>
            </a:extLst>
          </p:cNvPr>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
        <p:nvSpPr>
          <p:cNvPr id="16" name="Title 1">
            <a:extLst>
              <a:ext uri="{FF2B5EF4-FFF2-40B4-BE49-F238E27FC236}">
                <a16:creationId xmlns:a16="http://schemas.microsoft.com/office/drawing/2014/main" id="{1E4B9A80-E7F2-4B64-930B-79E20416D3F0}"/>
              </a:ext>
            </a:extLst>
          </p:cNvPr>
          <p:cNvSpPr txBox="1">
            <a:spLocks/>
          </p:cNvSpPr>
          <p:nvPr/>
        </p:nvSpPr>
        <p:spPr>
          <a:xfrm>
            <a:off x="685800" y="2571750"/>
            <a:ext cx="7772400" cy="189222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000" b="1" i="0" kern="1200">
                <a:solidFill>
                  <a:schemeClr val="tx1"/>
                </a:solidFill>
                <a:latin typeface="Helvetica"/>
                <a:ea typeface="+mj-ea"/>
                <a:cs typeface="+mj-cs"/>
              </a:defRPr>
            </a:lvl1pPr>
          </a:lstStyle>
          <a:p>
            <a:r>
              <a:rPr lang="en-US" sz="3400" dirty="0">
                <a:solidFill>
                  <a:srgbClr val="00A6E6"/>
                </a:solidFill>
              </a:rPr>
              <a:t>One of these ideas is called secularism.</a:t>
            </a:r>
          </a:p>
        </p:txBody>
      </p:sp>
    </p:spTree>
    <p:extLst>
      <p:ext uri="{BB962C8B-B14F-4D97-AF65-F5344CB8AC3E}">
        <p14:creationId xmlns:p14="http://schemas.microsoft.com/office/powerpoint/2010/main" val="10928099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r>
              <a:rPr lang="en-US" sz="2700" dirty="0"/>
              <a:t>Secularism is a range of ideas about how to balance freedom of and from religion with other rights.</a:t>
            </a:r>
          </a:p>
          <a:p>
            <a:r>
              <a:rPr lang="en-US" sz="2700" dirty="0"/>
              <a:t>Secularists believe that religious beliefs and identities should not be privileged or discriminated against.</a:t>
            </a:r>
          </a:p>
          <a:p>
            <a:r>
              <a:rPr lang="en-US" sz="2700" dirty="0"/>
              <a:t>Secularism has three key principles:</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2051086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pPr marL="0" indent="0">
              <a:buNone/>
            </a:pPr>
            <a:r>
              <a:rPr lang="en-US" b="1" dirty="0"/>
              <a:t>1. Separation</a:t>
            </a:r>
            <a:r>
              <a:rPr lang="en-US" dirty="0"/>
              <a:t> of religious institutions from state institutions and a public sphere where religion may participate, but not dominate.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94365795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3505-Background-1.png"/>
          <p:cNvPicPr>
            <a:picLocks noChangeAspect="1"/>
          </p:cNvPicPr>
          <p:nvPr/>
        </p:nvPicPr>
        <p:blipFill>
          <a:blip r:embed="rId2">
            <a:alphaModFix amt="20000"/>
            <a:extLst>
              <a:ext uri="{28A0092B-C50C-407E-A947-70E740481C1C}">
                <a14:useLocalDpi xmlns:a14="http://schemas.microsoft.com/office/drawing/2010/main" val="0"/>
              </a:ext>
            </a:extLst>
          </a:blip>
          <a:stretch>
            <a:fillRect/>
          </a:stretch>
        </p:blipFill>
        <p:spPr>
          <a:xfrm>
            <a:off x="-1" y="1"/>
            <a:ext cx="9150513" cy="4630616"/>
          </a:xfrm>
          <a:prstGeom prst="rect">
            <a:avLst/>
          </a:prstGeom>
          <a:noFill/>
        </p:spPr>
      </p:pic>
      <p:sp>
        <p:nvSpPr>
          <p:cNvPr id="3" name="Content Placeholder 2">
            <a:extLst>
              <a:ext uri="{FF2B5EF4-FFF2-40B4-BE49-F238E27FC236}">
                <a16:creationId xmlns:a16="http://schemas.microsoft.com/office/drawing/2014/main" id="{9B443231-91BB-4E20-8CFE-22035358603B}"/>
              </a:ext>
            </a:extLst>
          </p:cNvPr>
          <p:cNvSpPr>
            <a:spLocks noGrp="1"/>
          </p:cNvSpPr>
          <p:nvPr>
            <p:ph idx="1"/>
          </p:nvPr>
        </p:nvSpPr>
        <p:spPr>
          <a:xfrm>
            <a:off x="457200" y="1"/>
            <a:ext cx="8229600" cy="4594622"/>
          </a:xfrm>
        </p:spPr>
        <p:txBody>
          <a:bodyPr anchor="ctr">
            <a:normAutofit/>
          </a:bodyPr>
          <a:lstStyle/>
          <a:p>
            <a:pPr marL="0" indent="0">
              <a:buNone/>
            </a:pPr>
            <a:r>
              <a:rPr lang="en-US" b="1" dirty="0"/>
              <a:t>2. Freedom</a:t>
            </a:r>
            <a:r>
              <a:rPr lang="en-US" dirty="0"/>
              <a:t> to </a:t>
            </a:r>
            <a:r>
              <a:rPr lang="en-US" dirty="0" err="1"/>
              <a:t>practise</a:t>
            </a:r>
            <a:r>
              <a:rPr lang="en-US" dirty="0"/>
              <a:t> your faith or beliefs without harming </a:t>
            </a:r>
            <a:r>
              <a:rPr lang="en-GB" dirty="0"/>
              <a:t>others</a:t>
            </a:r>
            <a:r>
              <a:rPr lang="en-US" dirty="0"/>
              <a:t>, or to change it or not have one, according to your conscience.</a:t>
            </a:r>
          </a:p>
        </p:txBody>
      </p:sp>
      <p:pic>
        <p:nvPicPr>
          <p:cNvPr id="4" name="Picture 3" descr="Exploring-Secularis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5" y="4737239"/>
            <a:ext cx="2105269" cy="30633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744" y="4631028"/>
            <a:ext cx="1914768" cy="518985"/>
          </a:xfrm>
          <a:prstGeom prst="rect">
            <a:avLst/>
          </a:prstGeom>
        </p:spPr>
      </p:pic>
      <p:sp>
        <p:nvSpPr>
          <p:cNvPr id="9" name="TextBox 8"/>
          <p:cNvSpPr txBox="1"/>
          <p:nvPr/>
        </p:nvSpPr>
        <p:spPr>
          <a:xfrm>
            <a:off x="2266462" y="4728306"/>
            <a:ext cx="4682717" cy="307777"/>
          </a:xfrm>
          <a:prstGeom prst="rect">
            <a:avLst/>
          </a:prstGeom>
          <a:noFill/>
        </p:spPr>
        <p:txBody>
          <a:bodyPr wrap="square" rtlCol="0">
            <a:normAutofit/>
          </a:bodyPr>
          <a:lstStyle/>
          <a:p>
            <a:pPr algn="ctr"/>
            <a:r>
              <a:rPr lang="en-US" sz="1400" b="1" dirty="0">
                <a:latin typeface="Helvetica"/>
              </a:rPr>
              <a:t>What is secularism?</a:t>
            </a:r>
          </a:p>
        </p:txBody>
      </p:sp>
    </p:spTree>
    <p:extLst>
      <p:ext uri="{BB962C8B-B14F-4D97-AF65-F5344CB8AC3E}">
        <p14:creationId xmlns:p14="http://schemas.microsoft.com/office/powerpoint/2010/main" val="3933780269"/>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25241B9C8DD9249B714D8777F6D6280" ma:contentTypeVersion="5" ma:contentTypeDescription="Create a new document." ma:contentTypeScope="" ma:versionID="25c73df683060104cead68b91a46f8c3">
  <xsd:schema xmlns:xsd="http://www.w3.org/2001/XMLSchema" xmlns:xs="http://www.w3.org/2001/XMLSchema" xmlns:p="http://schemas.microsoft.com/office/2006/metadata/properties" xmlns:ns2="23675736-5309-4c8f-b943-bcff953af2fd" targetNamespace="http://schemas.microsoft.com/office/2006/metadata/properties" ma:root="true" ma:fieldsID="911374375519a43051794660537c6db8" ns2:_="">
    <xsd:import namespace="23675736-5309-4c8f-b943-bcff953af2f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675736-5309-4c8f-b943-bcff953af2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718DC5-1221-4ABF-B4E6-0E2A017F68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675736-5309-4c8f-b943-bcff953af2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0F98A8-9DDA-4E16-961E-822A7CE0D8FD}">
  <ds:schemaRefs>
    <ds:schemaRef ds:uri="http://schemas.microsoft.com/office/infopath/2007/PartnerControls"/>
    <ds:schemaRef ds:uri="23675736-5309-4c8f-b943-bcff953af2fd"/>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C4645264-031E-4135-89BC-8F738C77A2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101</TotalTime>
  <Words>632</Words>
  <Application>Microsoft Office PowerPoint</Application>
  <PresentationFormat>On-screen Show (16:9)</PresentationFormat>
  <Paragraphs>63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Helvetica</vt:lpstr>
      <vt:lpstr>Office Theme</vt:lpstr>
      <vt:lpstr>What is secularism?</vt:lpstr>
      <vt:lpstr>When we talk about religion in society, lots of people notice things like: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does secularism matter?</vt:lpstr>
      <vt:lpstr>Why does secularism matter?</vt:lpstr>
      <vt:lpstr>Why does secularism matter?</vt:lpstr>
      <vt:lpstr>What is secularism?</vt:lpstr>
    </vt:vector>
  </TitlesOfParts>
  <Company>WhiteLight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Bradley Davis</dc:creator>
  <cp:lastModifiedBy>alastair lichten</cp:lastModifiedBy>
  <cp:revision>20</cp:revision>
  <dcterms:created xsi:type="dcterms:W3CDTF">2019-01-28T16:10:46Z</dcterms:created>
  <dcterms:modified xsi:type="dcterms:W3CDTF">2019-03-08T15:50:03Z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0x010100B25241B9C8DD9249B714D8777F6D6280</vt:lpwstr>
  </property>
</Properties>
</file>